
<file path=[Content_Types].xml><?xml version="1.0" encoding="utf-8"?>
<Types xmlns="http://schemas.openxmlformats.org/package/2006/content-types">
  <Default Extension="png" ContentType="image/png"/>
  <Default Extension="opdownload" ContentType="image/gif"/>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Masters/slideMaster1.xml" ContentType="application/vnd.openxmlformats-officedocument.presentationml.slideMaster+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notesSlides/notesSlide4.xml" ContentType="application/vnd.openxmlformats-officedocument.presentationml.notesSlide+xml"/>
  <Override PartName="/ppt/notesSlides/notesSlide18.xml" ContentType="application/vnd.openxmlformats-officedocument.presentationml.notesSlide+xml"/>
  <Override PartName="/ppt/notesSlides/notesSlide5.xml" ContentType="application/vnd.openxmlformats-officedocument.presentationml.notesSlide+xml"/>
  <Override PartName="/ppt/notesSlides/notesSlide26.xml" ContentType="application/vnd.openxmlformats-officedocument.presentationml.notesSlide+xml"/>
  <Override PartName="/ppt/notesSlides/notesSlide1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8" r:id="rId2"/>
    <p:sldId id="316" r:id="rId3"/>
    <p:sldId id="314" r:id="rId4"/>
    <p:sldId id="283" r:id="rId5"/>
    <p:sldId id="304" r:id="rId6"/>
    <p:sldId id="272" r:id="rId7"/>
    <p:sldId id="265" r:id="rId8"/>
    <p:sldId id="275" r:id="rId9"/>
    <p:sldId id="312" r:id="rId10"/>
    <p:sldId id="276" r:id="rId11"/>
    <p:sldId id="278" r:id="rId12"/>
    <p:sldId id="277" r:id="rId13"/>
    <p:sldId id="279" r:id="rId14"/>
    <p:sldId id="280" r:id="rId15"/>
    <p:sldId id="298" r:id="rId16"/>
    <p:sldId id="288" r:id="rId17"/>
    <p:sldId id="292" r:id="rId18"/>
    <p:sldId id="310" r:id="rId19"/>
    <p:sldId id="309" r:id="rId20"/>
    <p:sldId id="325" r:id="rId21"/>
    <p:sldId id="317" r:id="rId22"/>
    <p:sldId id="318" r:id="rId23"/>
    <p:sldId id="319" r:id="rId24"/>
    <p:sldId id="320" r:id="rId25"/>
    <p:sldId id="326" r:id="rId26"/>
    <p:sldId id="322" r:id="rId27"/>
    <p:sldId id="32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67791" autoAdjust="0"/>
  </p:normalViewPr>
  <p:slideViewPr>
    <p:cSldViewPr snapToGrid="0">
      <p:cViewPr varScale="1">
        <p:scale>
          <a:sx n="89" d="100"/>
          <a:sy n="89" d="100"/>
        </p:scale>
        <p:origin x="226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24T22:21:15.388"/>
    </inkml:context>
    <inkml:brush xml:id="br0">
      <inkml:brushProperty name="width" value="0.05" units="cm"/>
      <inkml:brushProperty name="height" value="0.05" units="cm"/>
    </inkml:brush>
  </inkml:definitions>
  <inkml:trace contextRef="#ctx0" brushRef="#br0">0 1 13174,'0'0'960,"0"0"-960,0 0-3121,0 0-3618</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7-25T07:48:25.962"/>
    </inkml:context>
    <inkml:brush xml:id="br0">
      <inkml:brushProperty name="width" value="0.05292" units="cm"/>
      <inkml:brushProperty name="height" value="0.05292" units="cm"/>
      <inkml:brushProperty name="color" value="#FF0000"/>
    </inkml:brush>
  </inkml:definitions>
  <inkml:trace contextRef="#ctx0" brushRef="#br0">23965 11876 113 0,'0'0'0'16,"0"0"-32"-16</inkml:trace>
  <inkml:trace contextRef="#ctx0" brushRef="#br0" timeOffset="84.52">23965 11876 59 0,'0'-7'53'0,"0"7"-8"0,0 0-11 16,0 0-11-16,0 0-10 15,0 0-13 1,0-2-20-16,0 2-65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62407-64DC-4D03-AF76-42524AB36859}" type="datetimeFigureOut">
              <a:rPr lang="en-US" smtClean="0"/>
              <a:t>7/24/2020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344A0-FD41-4E68-BFF6-658402052A9C}" type="slidenum">
              <a:rPr lang="en-US" smtClean="0"/>
              <a:t>‹#›</a:t>
            </a:fld>
            <a:endParaRPr lang="en-US"/>
          </a:p>
        </p:txBody>
      </p:sp>
    </p:spTree>
    <p:extLst>
      <p:ext uri="{BB962C8B-B14F-4D97-AF65-F5344CB8AC3E}">
        <p14:creationId xmlns:p14="http://schemas.microsoft.com/office/powerpoint/2010/main" val="729995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1</a:t>
            </a:fld>
            <a:endParaRPr lang="en-US"/>
          </a:p>
        </p:txBody>
      </p:sp>
    </p:spTree>
    <p:extLst>
      <p:ext uri="{BB962C8B-B14F-4D97-AF65-F5344CB8AC3E}">
        <p14:creationId xmlns:p14="http://schemas.microsoft.com/office/powerpoint/2010/main" val="2266730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Derivatives of Other Functions: We can use the same method to work out derivatives of other functions (like sine, cosine, logarithms,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a:t>
            </a:r>
            <a:r>
              <a:rPr lang="en-US" sz="1200" b="1" i="0" kern="1200" dirty="0">
                <a:solidFill>
                  <a:schemeClr val="tx1"/>
                </a:solidFill>
                <a:effectLst/>
                <a:latin typeface="+mn-lt"/>
                <a:ea typeface="+mn-ea"/>
                <a:cs typeface="+mn-cs"/>
              </a:rPr>
              <a:t>in practice</a:t>
            </a:r>
            <a:r>
              <a:rPr lang="en-US" sz="1200" b="0" i="0" kern="1200" dirty="0">
                <a:solidFill>
                  <a:schemeClr val="tx1"/>
                </a:solidFill>
                <a:effectLst/>
                <a:latin typeface="+mn-lt"/>
                <a:ea typeface="+mn-ea"/>
                <a:cs typeface="+mn-cs"/>
              </a:rPr>
              <a:t> the usual way to find derivatives is to use: derivative rules </a:t>
            </a:r>
          </a:p>
          <a:p>
            <a:endParaRPr lang="en-US" dirty="0"/>
          </a:p>
        </p:txBody>
      </p:sp>
      <p:sp>
        <p:nvSpPr>
          <p:cNvPr id="4" name="Slide Number Placeholder 3"/>
          <p:cNvSpPr>
            <a:spLocks noGrp="1"/>
          </p:cNvSpPr>
          <p:nvPr>
            <p:ph type="sldNum" sz="quarter" idx="10"/>
          </p:nvPr>
        </p:nvSpPr>
        <p:spPr/>
        <p:txBody>
          <a:bodyPr/>
          <a:lstStyle/>
          <a:p>
            <a:fld id="{BC9344A0-FD41-4E68-BFF6-658402052A9C}" type="slidenum">
              <a:rPr lang="en-US" smtClean="0"/>
              <a:t>10</a:t>
            </a:fld>
            <a:endParaRPr lang="en-US"/>
          </a:p>
        </p:txBody>
      </p:sp>
    </p:spTree>
    <p:extLst>
      <p:ext uri="{BB962C8B-B14F-4D97-AF65-F5344CB8AC3E}">
        <p14:creationId xmlns:p14="http://schemas.microsoft.com/office/powerpoint/2010/main" val="2915243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11</a:t>
            </a:fld>
            <a:endParaRPr lang="en-US"/>
          </a:p>
        </p:txBody>
      </p:sp>
    </p:spTree>
    <p:extLst>
      <p:ext uri="{BB962C8B-B14F-4D97-AF65-F5344CB8AC3E}">
        <p14:creationId xmlns:p14="http://schemas.microsoft.com/office/powerpoint/2010/main" val="46300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12</a:t>
            </a:fld>
            <a:endParaRPr lang="en-US"/>
          </a:p>
        </p:txBody>
      </p:sp>
    </p:spTree>
    <p:extLst>
      <p:ext uri="{BB962C8B-B14F-4D97-AF65-F5344CB8AC3E}">
        <p14:creationId xmlns:p14="http://schemas.microsoft.com/office/powerpoint/2010/main" val="135818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13</a:t>
            </a:fld>
            <a:endParaRPr lang="en-US"/>
          </a:p>
        </p:txBody>
      </p:sp>
    </p:spTree>
    <p:extLst>
      <p:ext uri="{BB962C8B-B14F-4D97-AF65-F5344CB8AC3E}">
        <p14:creationId xmlns:p14="http://schemas.microsoft.com/office/powerpoint/2010/main" val="1007933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14</a:t>
            </a:fld>
            <a:endParaRPr lang="en-US"/>
          </a:p>
        </p:txBody>
      </p:sp>
    </p:spTree>
    <p:extLst>
      <p:ext uri="{BB962C8B-B14F-4D97-AF65-F5344CB8AC3E}">
        <p14:creationId xmlns:p14="http://schemas.microsoft.com/office/powerpoint/2010/main" val="1407092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By </a:t>
            </a:r>
            <a:r>
              <a:rPr lang="en-US" dirty="0" err="1"/>
              <a:t>en:User:Dino</a:t>
            </a:r>
            <a:r>
              <a:rPr lang="en-US" dirty="0"/>
              <a:t>, </a:t>
            </a:r>
            <a:r>
              <a:rPr lang="en-US" dirty="0" err="1"/>
              <a:t>User:Lfahlberg</a:t>
            </a:r>
            <a:r>
              <a:rPr lang="en-US" dirty="0"/>
              <a:t> (English Wikipedia) [CC BY-SA 3.0 (http://creativecommons.org/licenses/by-sa/3.0)], via Wikimedia Commons</a:t>
            </a:r>
          </a:p>
        </p:txBody>
      </p:sp>
      <p:sp>
        <p:nvSpPr>
          <p:cNvPr id="4" name="Slide Number Placeholder 3"/>
          <p:cNvSpPr>
            <a:spLocks noGrp="1"/>
          </p:cNvSpPr>
          <p:nvPr>
            <p:ph type="sldNum" sz="quarter" idx="10"/>
          </p:nvPr>
        </p:nvSpPr>
        <p:spPr/>
        <p:txBody>
          <a:bodyPr/>
          <a:lstStyle/>
          <a:p>
            <a:fld id="{8FF38DAD-5F37-4EA5-A798-26ED1E453939}" type="slidenum">
              <a:rPr lang="en-US" smtClean="0"/>
              <a:pPr/>
              <a:t>15</a:t>
            </a:fld>
            <a:endParaRPr lang="en-US"/>
          </a:p>
        </p:txBody>
      </p:sp>
    </p:spTree>
    <p:extLst>
      <p:ext uri="{BB962C8B-B14F-4D97-AF65-F5344CB8AC3E}">
        <p14:creationId xmlns:p14="http://schemas.microsoft.com/office/powerpoint/2010/main" val="1123339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16</a:t>
            </a:fld>
            <a:endParaRPr lang="en-US"/>
          </a:p>
        </p:txBody>
      </p:sp>
    </p:spTree>
    <p:extLst>
      <p:ext uri="{BB962C8B-B14F-4D97-AF65-F5344CB8AC3E}">
        <p14:creationId xmlns:p14="http://schemas.microsoft.com/office/powerpoint/2010/main" val="406462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17</a:t>
            </a:fld>
            <a:endParaRPr lang="en-US"/>
          </a:p>
        </p:txBody>
      </p:sp>
    </p:spTree>
    <p:extLst>
      <p:ext uri="{BB962C8B-B14F-4D97-AF65-F5344CB8AC3E}">
        <p14:creationId xmlns:p14="http://schemas.microsoft.com/office/powerpoint/2010/main" val="3328779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BC9344A0-FD41-4E68-BFF6-658402052A9C}" type="slidenum">
              <a:rPr lang="en-US" smtClean="0"/>
              <a:t>18</a:t>
            </a:fld>
            <a:endParaRPr lang="en-US"/>
          </a:p>
        </p:txBody>
      </p:sp>
    </p:spTree>
    <p:extLst>
      <p:ext uri="{BB962C8B-B14F-4D97-AF65-F5344CB8AC3E}">
        <p14:creationId xmlns:p14="http://schemas.microsoft.com/office/powerpoint/2010/main" val="3580823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19</a:t>
            </a:fld>
            <a:endParaRPr lang="en-US"/>
          </a:p>
        </p:txBody>
      </p:sp>
    </p:spTree>
    <p:extLst>
      <p:ext uri="{BB962C8B-B14F-4D97-AF65-F5344CB8AC3E}">
        <p14:creationId xmlns:p14="http://schemas.microsoft.com/office/powerpoint/2010/main" val="362093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2</a:t>
            </a:fld>
            <a:endParaRPr lang="en-US"/>
          </a:p>
        </p:txBody>
      </p:sp>
    </p:spTree>
    <p:extLst>
      <p:ext uri="{BB962C8B-B14F-4D97-AF65-F5344CB8AC3E}">
        <p14:creationId xmlns:p14="http://schemas.microsoft.com/office/powerpoint/2010/main" val="353677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20</a:t>
            </a:fld>
            <a:endParaRPr lang="en-US"/>
          </a:p>
        </p:txBody>
      </p:sp>
    </p:spTree>
    <p:extLst>
      <p:ext uri="{BB962C8B-B14F-4D97-AF65-F5344CB8AC3E}">
        <p14:creationId xmlns:p14="http://schemas.microsoft.com/office/powerpoint/2010/main" val="262678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21</a:t>
            </a:fld>
            <a:endParaRPr lang="en-US"/>
          </a:p>
        </p:txBody>
      </p:sp>
    </p:spTree>
    <p:extLst>
      <p:ext uri="{BB962C8B-B14F-4D97-AF65-F5344CB8AC3E}">
        <p14:creationId xmlns:p14="http://schemas.microsoft.com/office/powerpoint/2010/main" val="974801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22</a:t>
            </a:fld>
            <a:endParaRPr lang="en-US"/>
          </a:p>
        </p:txBody>
      </p:sp>
    </p:spTree>
    <p:extLst>
      <p:ext uri="{BB962C8B-B14F-4D97-AF65-F5344CB8AC3E}">
        <p14:creationId xmlns:p14="http://schemas.microsoft.com/office/powerpoint/2010/main" val="657655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23</a:t>
            </a:fld>
            <a:endParaRPr lang="en-US"/>
          </a:p>
        </p:txBody>
      </p:sp>
    </p:spTree>
    <p:extLst>
      <p:ext uri="{BB962C8B-B14F-4D97-AF65-F5344CB8AC3E}">
        <p14:creationId xmlns:p14="http://schemas.microsoft.com/office/powerpoint/2010/main" val="160991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24</a:t>
            </a:fld>
            <a:endParaRPr lang="en-US"/>
          </a:p>
        </p:txBody>
      </p:sp>
    </p:spTree>
    <p:extLst>
      <p:ext uri="{BB962C8B-B14F-4D97-AF65-F5344CB8AC3E}">
        <p14:creationId xmlns:p14="http://schemas.microsoft.com/office/powerpoint/2010/main" val="3501560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26</a:t>
            </a:fld>
            <a:endParaRPr lang="en-US"/>
          </a:p>
        </p:txBody>
      </p:sp>
    </p:spTree>
    <p:extLst>
      <p:ext uri="{BB962C8B-B14F-4D97-AF65-F5344CB8AC3E}">
        <p14:creationId xmlns:p14="http://schemas.microsoft.com/office/powerpoint/2010/main" val="3733125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27</a:t>
            </a:fld>
            <a:endParaRPr lang="en-US"/>
          </a:p>
        </p:txBody>
      </p:sp>
    </p:spTree>
    <p:extLst>
      <p:ext uri="{BB962C8B-B14F-4D97-AF65-F5344CB8AC3E}">
        <p14:creationId xmlns:p14="http://schemas.microsoft.com/office/powerpoint/2010/main" val="368977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Calculus provides a way for us to construct relatively simple quantitative models of change, and to deduce their consequences.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this you get the ability to find the effects of changing conditions on the system being investigated. By studying these, you can learn how to control the system to do make it do what you want it to do. Calculus, by giving engineers and you the ability to model and control systems gives them (and potentially you) extraordinary power over the material world.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development of calculus and its applications to physics and engineering is probably the most significant factor in the development of modern science beyond where it was in the days of Archimedes. And this was responsible for the industrial revolution and everything that has followed from it including almost all the major advances of the last few centuries.</a:t>
            </a:r>
          </a:p>
          <a:p>
            <a:endParaRPr lang="en-US" dirty="0"/>
          </a:p>
          <a:p>
            <a:pPr marL="171450" indent="-171450">
              <a:buFont typeface="Arial" panose="020B0604020202020204" pitchFamily="34" charset="0"/>
              <a:buChar char="•"/>
            </a:pPr>
            <a:r>
              <a:rPr lang="en-US" dirty="0"/>
              <a:t>Differential calculus determines the rate of change of a quantity</a:t>
            </a:r>
          </a:p>
          <a:p>
            <a:pPr marL="171450" indent="-171450">
              <a:buFont typeface="Arial" panose="020B0604020202020204" pitchFamily="34" charset="0"/>
              <a:buChar char="•"/>
            </a:pPr>
            <a:r>
              <a:rPr lang="en-US" dirty="0"/>
              <a:t>Integral calculus finds the quantity where the rate of change is known </a:t>
            </a:r>
          </a:p>
          <a:p>
            <a:endParaRPr lang="en-US" dirty="0"/>
          </a:p>
        </p:txBody>
      </p:sp>
      <p:sp>
        <p:nvSpPr>
          <p:cNvPr id="4" name="Slide Number Placeholder 3"/>
          <p:cNvSpPr>
            <a:spLocks noGrp="1"/>
          </p:cNvSpPr>
          <p:nvPr>
            <p:ph type="sldNum" sz="quarter" idx="10"/>
          </p:nvPr>
        </p:nvSpPr>
        <p:spPr/>
        <p:txBody>
          <a:bodyPr/>
          <a:lstStyle/>
          <a:p>
            <a:fld id="{BC9344A0-FD41-4E68-BFF6-658402052A9C}" type="slidenum">
              <a:rPr lang="en-US" smtClean="0"/>
              <a:t>3</a:t>
            </a:fld>
            <a:endParaRPr lang="en-US"/>
          </a:p>
        </p:txBody>
      </p:sp>
    </p:spTree>
    <p:extLst>
      <p:ext uri="{BB962C8B-B14F-4D97-AF65-F5344CB8AC3E}">
        <p14:creationId xmlns:p14="http://schemas.microsoft.com/office/powerpoint/2010/main" val="734974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Mathematical functions are a useful abstraction to describe physical phenomena</a:t>
            </a:r>
          </a:p>
          <a:p>
            <a:endParaRPr lang="en-NZ" dirty="0"/>
          </a:p>
          <a:p>
            <a:r>
              <a:rPr lang="en-NZ" dirty="0"/>
              <a:t>The degree of a polynomial determines the complexity of the phenomena that it can describe</a:t>
            </a:r>
          </a:p>
          <a:p>
            <a:endParaRPr lang="en-NZ" dirty="0"/>
          </a:p>
          <a:p>
            <a:r>
              <a:rPr lang="en-NZ" dirty="0"/>
              <a:t>The parameters of the polynomial adjust its </a:t>
            </a:r>
            <a:r>
              <a:rPr lang="en-NZ" dirty="0" err="1"/>
              <a:t>behavior</a:t>
            </a:r>
            <a:endParaRPr lang="en-NZ" dirty="0"/>
          </a:p>
        </p:txBody>
      </p:sp>
      <p:sp>
        <p:nvSpPr>
          <p:cNvPr id="4" name="Slide Number Placeholder 3"/>
          <p:cNvSpPr>
            <a:spLocks noGrp="1"/>
          </p:cNvSpPr>
          <p:nvPr>
            <p:ph type="sldNum" sz="quarter" idx="10"/>
          </p:nvPr>
        </p:nvSpPr>
        <p:spPr/>
        <p:txBody>
          <a:bodyPr/>
          <a:lstStyle/>
          <a:p>
            <a:fld id="{BC9344A0-FD41-4E68-BFF6-658402052A9C}" type="slidenum">
              <a:rPr lang="en-US" smtClean="0"/>
              <a:t>4</a:t>
            </a:fld>
            <a:endParaRPr lang="en-US"/>
          </a:p>
        </p:txBody>
      </p:sp>
    </p:spTree>
    <p:extLst>
      <p:ext uri="{BB962C8B-B14F-4D97-AF65-F5344CB8AC3E}">
        <p14:creationId xmlns:p14="http://schemas.microsoft.com/office/powerpoint/2010/main" val="75214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5</a:t>
            </a:fld>
            <a:endParaRPr lang="en-US"/>
          </a:p>
        </p:txBody>
      </p:sp>
    </p:spTree>
    <p:extLst>
      <p:ext uri="{BB962C8B-B14F-4D97-AF65-F5344CB8AC3E}">
        <p14:creationId xmlns:p14="http://schemas.microsoft.com/office/powerpoint/2010/main" val="288882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6</a:t>
            </a:fld>
            <a:endParaRPr lang="en-US"/>
          </a:p>
        </p:txBody>
      </p:sp>
    </p:spTree>
    <p:extLst>
      <p:ext uri="{BB962C8B-B14F-4D97-AF65-F5344CB8AC3E}">
        <p14:creationId xmlns:p14="http://schemas.microsoft.com/office/powerpoint/2010/main" val="563175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9344A0-FD41-4E68-BFF6-658402052A9C}" type="slidenum">
              <a:rPr lang="en-US" smtClean="0"/>
              <a:t>7</a:t>
            </a:fld>
            <a:endParaRPr lang="en-US"/>
          </a:p>
        </p:txBody>
      </p:sp>
    </p:spTree>
    <p:extLst>
      <p:ext uri="{BB962C8B-B14F-4D97-AF65-F5344CB8AC3E}">
        <p14:creationId xmlns:p14="http://schemas.microsoft.com/office/powerpoint/2010/main" val="2930015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C9344A0-FD41-4E68-BFF6-658402052A9C}" type="slidenum">
              <a:rPr lang="en-US" smtClean="0"/>
              <a:t>8</a:t>
            </a:fld>
            <a:endParaRPr lang="en-US"/>
          </a:p>
        </p:txBody>
      </p:sp>
    </p:spTree>
    <p:extLst>
      <p:ext uri="{BB962C8B-B14F-4D97-AF65-F5344CB8AC3E}">
        <p14:creationId xmlns:p14="http://schemas.microsoft.com/office/powerpoint/2010/main" val="4222421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A third method to calculate the derivative is </a:t>
            </a:r>
            <a:r>
              <a:rPr lang="en-US" sz="1200" b="1" kern="1200" dirty="0">
                <a:solidFill>
                  <a:schemeClr val="tx1"/>
                </a:solidFill>
                <a:latin typeface="+mn-lt"/>
                <a:ea typeface="+mn-ea"/>
                <a:cs typeface="+mn-cs"/>
              </a:rPr>
              <a:t>Automatic differentiation</a:t>
            </a:r>
            <a:r>
              <a:rPr lang="en-US" sz="1200" kern="1200" dirty="0">
                <a:solidFill>
                  <a:schemeClr val="tx1"/>
                </a:solidFill>
                <a:latin typeface="+mn-lt"/>
                <a:ea typeface="+mn-ea"/>
                <a:cs typeface="+mn-cs"/>
              </a:rPr>
              <a:t>: manipulates blocks of computer programs. A differentiator has the rules for taking the derivative of each element of a program. It uses the chain rule to break complex expressions into simpler ones. </a:t>
            </a:r>
            <a:r>
              <a:rPr lang="en-US" dirty="0"/>
              <a:t>You might think that Automatic differentiation is the same as Symbolic differentiation (in one place they operate on math expression, in another on computer programs). And yes, they are sometimes very similar. But for control flow statements (`if, while, loops) the results can be very different:</a:t>
            </a:r>
          </a:p>
          <a:p>
            <a:endParaRPr lang="en-US" dirty="0"/>
          </a:p>
          <a:p>
            <a:r>
              <a:rPr lang="en-US" dirty="0"/>
              <a:t>symbolic differentiation leads to inefficient code (unless carefully done) and faces the difficulty of converting a computer program into a single expression</a:t>
            </a:r>
          </a:p>
        </p:txBody>
      </p:sp>
      <p:sp>
        <p:nvSpPr>
          <p:cNvPr id="4" name="Slide Number Placeholder 3"/>
          <p:cNvSpPr>
            <a:spLocks noGrp="1"/>
          </p:cNvSpPr>
          <p:nvPr>
            <p:ph type="sldNum" sz="quarter" idx="10"/>
          </p:nvPr>
        </p:nvSpPr>
        <p:spPr/>
        <p:txBody>
          <a:bodyPr/>
          <a:lstStyle/>
          <a:p>
            <a:fld id="{BC9344A0-FD41-4E68-BFF6-658402052A9C}" type="slidenum">
              <a:rPr lang="en-US" smtClean="0"/>
              <a:t>9</a:t>
            </a:fld>
            <a:endParaRPr lang="en-US"/>
          </a:p>
        </p:txBody>
      </p:sp>
    </p:spTree>
    <p:extLst>
      <p:ext uri="{BB962C8B-B14F-4D97-AF65-F5344CB8AC3E}">
        <p14:creationId xmlns:p14="http://schemas.microsoft.com/office/powerpoint/2010/main" val="1665037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5B2B26-5A80-4B51-A933-683E556ACB9A}"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9083E0-282E-4162-BFEC-6D0EF42A3F41}" type="slidenum">
              <a:rPr lang="en-US" smtClean="0"/>
              <a:t>‹#›</a:t>
            </a:fld>
            <a:endParaRPr lang="en-US"/>
          </a:p>
        </p:txBody>
      </p:sp>
    </p:spTree>
    <p:extLst>
      <p:ext uri="{BB962C8B-B14F-4D97-AF65-F5344CB8AC3E}">
        <p14:creationId xmlns:p14="http://schemas.microsoft.com/office/powerpoint/2010/main" val="2448233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5B2B26-5A80-4B51-A933-683E556ACB9A}"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9083E0-282E-4162-BFEC-6D0EF42A3F41}" type="slidenum">
              <a:rPr lang="en-US" smtClean="0"/>
              <a:t>‹#›</a:t>
            </a:fld>
            <a:endParaRPr lang="en-US"/>
          </a:p>
        </p:txBody>
      </p:sp>
    </p:spTree>
    <p:extLst>
      <p:ext uri="{BB962C8B-B14F-4D97-AF65-F5344CB8AC3E}">
        <p14:creationId xmlns:p14="http://schemas.microsoft.com/office/powerpoint/2010/main" val="3522732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5B2B26-5A80-4B51-A933-683E556ACB9A}"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9083E0-282E-4162-BFEC-6D0EF42A3F41}" type="slidenum">
              <a:rPr lang="en-US" smtClean="0"/>
              <a:t>‹#›</a:t>
            </a:fld>
            <a:endParaRPr lang="en-US"/>
          </a:p>
        </p:txBody>
      </p:sp>
    </p:spTree>
    <p:extLst>
      <p:ext uri="{BB962C8B-B14F-4D97-AF65-F5344CB8AC3E}">
        <p14:creationId xmlns:p14="http://schemas.microsoft.com/office/powerpoint/2010/main" val="2759742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7179" y="101515"/>
            <a:ext cx="8377880" cy="691162"/>
          </a:xfrm>
        </p:spPr>
        <p:txBody>
          <a:bodyPr/>
          <a:lstStyle/>
          <a:p>
            <a:r>
              <a:rPr lang="en-US" dirty="0"/>
              <a:t>Click to edit Master title style</a:t>
            </a:r>
          </a:p>
        </p:txBody>
      </p:sp>
      <p:sp>
        <p:nvSpPr>
          <p:cNvPr id="3" name="Content Placeholder 2"/>
          <p:cNvSpPr>
            <a:spLocks noGrp="1"/>
          </p:cNvSpPr>
          <p:nvPr>
            <p:ph idx="1"/>
          </p:nvPr>
        </p:nvSpPr>
        <p:spPr>
          <a:xfrm>
            <a:off x="387179" y="972065"/>
            <a:ext cx="8377880" cy="5204898"/>
          </a:xfrm>
        </p:spPr>
        <p:txBody>
          <a:bodyPr/>
          <a:lstStyle>
            <a:lvl2pPr marL="685800" indent="-228600">
              <a:buFont typeface="Calibri" panose="020F0502020204030204" pitchFamily="34" charset="0"/>
              <a:buChar char="-"/>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ü"/>
              <a:defRPr/>
            </a:lvl4pPr>
            <a:lvl5pPr marL="2057400" indent="-228600">
              <a:buFont typeface="Wingdings" panose="05000000000000000000" pitchFamily="2" charset="2"/>
              <a:buChar char="v"/>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55B2B26-5A80-4B51-A933-683E556ACB9A}"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9083E0-282E-4162-BFEC-6D0EF42A3F41}" type="slidenum">
              <a:rPr lang="en-US" smtClean="0"/>
              <a:t>‹#›</a:t>
            </a:fld>
            <a:endParaRPr lang="en-US"/>
          </a:p>
        </p:txBody>
      </p:sp>
    </p:spTree>
    <p:extLst>
      <p:ext uri="{BB962C8B-B14F-4D97-AF65-F5344CB8AC3E}">
        <p14:creationId xmlns:p14="http://schemas.microsoft.com/office/powerpoint/2010/main" val="815694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5B2B26-5A80-4B51-A933-683E556ACB9A}"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9083E0-282E-4162-BFEC-6D0EF42A3F41}" type="slidenum">
              <a:rPr lang="en-US" smtClean="0"/>
              <a:t>‹#›</a:t>
            </a:fld>
            <a:endParaRPr lang="en-US"/>
          </a:p>
        </p:txBody>
      </p:sp>
    </p:spTree>
    <p:extLst>
      <p:ext uri="{BB962C8B-B14F-4D97-AF65-F5344CB8AC3E}">
        <p14:creationId xmlns:p14="http://schemas.microsoft.com/office/powerpoint/2010/main" val="101820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5B2B26-5A80-4B51-A933-683E556ACB9A}"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9083E0-282E-4162-BFEC-6D0EF42A3F41}" type="slidenum">
              <a:rPr lang="en-US" smtClean="0"/>
              <a:t>‹#›</a:t>
            </a:fld>
            <a:endParaRPr lang="en-US"/>
          </a:p>
        </p:txBody>
      </p:sp>
    </p:spTree>
    <p:extLst>
      <p:ext uri="{BB962C8B-B14F-4D97-AF65-F5344CB8AC3E}">
        <p14:creationId xmlns:p14="http://schemas.microsoft.com/office/powerpoint/2010/main" val="101348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B2B26-5A80-4B51-A933-683E556ACB9A}" type="datetimeFigureOut">
              <a:rPr lang="en-US" smtClean="0"/>
              <a:t>7/24/2020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9083E0-282E-4162-BFEC-6D0EF42A3F41}" type="slidenum">
              <a:rPr lang="en-US" smtClean="0"/>
              <a:t>‹#›</a:t>
            </a:fld>
            <a:endParaRPr lang="en-US"/>
          </a:p>
        </p:txBody>
      </p:sp>
    </p:spTree>
    <p:extLst>
      <p:ext uri="{BB962C8B-B14F-4D97-AF65-F5344CB8AC3E}">
        <p14:creationId xmlns:p14="http://schemas.microsoft.com/office/powerpoint/2010/main" val="173439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5B2B26-5A80-4B51-A933-683E556ACB9A}" type="datetimeFigureOut">
              <a:rPr lang="en-US" smtClean="0"/>
              <a:t>7/24/2020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9083E0-282E-4162-BFEC-6D0EF42A3F41}" type="slidenum">
              <a:rPr lang="en-US" smtClean="0"/>
              <a:t>‹#›</a:t>
            </a:fld>
            <a:endParaRPr lang="en-US"/>
          </a:p>
        </p:txBody>
      </p:sp>
    </p:spTree>
    <p:extLst>
      <p:ext uri="{BB962C8B-B14F-4D97-AF65-F5344CB8AC3E}">
        <p14:creationId xmlns:p14="http://schemas.microsoft.com/office/powerpoint/2010/main" val="1557664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B2B26-5A80-4B51-A933-683E556ACB9A}" type="datetimeFigureOut">
              <a:rPr lang="en-US" smtClean="0"/>
              <a:t>7/24/2020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9083E0-282E-4162-BFEC-6D0EF42A3F41}" type="slidenum">
              <a:rPr lang="en-US" smtClean="0"/>
              <a:t>‹#›</a:t>
            </a:fld>
            <a:endParaRPr lang="en-US"/>
          </a:p>
        </p:txBody>
      </p:sp>
    </p:spTree>
    <p:extLst>
      <p:ext uri="{BB962C8B-B14F-4D97-AF65-F5344CB8AC3E}">
        <p14:creationId xmlns:p14="http://schemas.microsoft.com/office/powerpoint/2010/main" val="3817100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5B2B26-5A80-4B51-A933-683E556ACB9A}"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9083E0-282E-4162-BFEC-6D0EF42A3F41}" type="slidenum">
              <a:rPr lang="en-US" smtClean="0"/>
              <a:t>‹#›</a:t>
            </a:fld>
            <a:endParaRPr lang="en-US"/>
          </a:p>
        </p:txBody>
      </p:sp>
    </p:spTree>
    <p:extLst>
      <p:ext uri="{BB962C8B-B14F-4D97-AF65-F5344CB8AC3E}">
        <p14:creationId xmlns:p14="http://schemas.microsoft.com/office/powerpoint/2010/main" val="2522338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5B2B26-5A80-4B51-A933-683E556ACB9A}"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9083E0-282E-4162-BFEC-6D0EF42A3F41}" type="slidenum">
              <a:rPr lang="en-US" smtClean="0"/>
              <a:t>‹#›</a:t>
            </a:fld>
            <a:endParaRPr lang="en-US"/>
          </a:p>
        </p:txBody>
      </p:sp>
    </p:spTree>
    <p:extLst>
      <p:ext uri="{BB962C8B-B14F-4D97-AF65-F5344CB8AC3E}">
        <p14:creationId xmlns:p14="http://schemas.microsoft.com/office/powerpoint/2010/main" val="689395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5B2B26-5A80-4B51-A933-683E556ACB9A}" type="datetimeFigureOut">
              <a:rPr lang="en-US" smtClean="0"/>
              <a:t>7/24/2020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083E0-282E-4162-BFEC-6D0EF42A3F41}" type="slidenum">
              <a:rPr lang="en-US" smtClean="0"/>
              <a:t>‹#›</a:t>
            </a:fld>
            <a:endParaRPr lang="en-US"/>
          </a:p>
        </p:txBody>
      </p:sp>
    </p:spTree>
    <p:extLst>
      <p:ext uri="{BB962C8B-B14F-4D97-AF65-F5344CB8AC3E}">
        <p14:creationId xmlns:p14="http://schemas.microsoft.com/office/powerpoint/2010/main" val="4256388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3.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66.png"/><Relationship Id="rId4" Type="http://schemas.openxmlformats.org/officeDocument/2006/relationships/image" Target="../media/image620.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mathsisfun.com/calculus/derivative-plotter.html" TargetMode="External"/><Relationship Id="rId5" Type="http://schemas.openxmlformats.org/officeDocument/2006/relationships/image" Target="../media/image38.png"/><Relationship Id="rId4" Type="http://schemas.openxmlformats.org/officeDocument/2006/relationships/image" Target="../media/image420.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57.png"/><Relationship Id="rId3" Type="http://schemas.openxmlformats.org/officeDocument/2006/relationships/image" Target="../media/image70.png"/><Relationship Id="rId7" Type="http://schemas.openxmlformats.org/officeDocument/2006/relationships/image" Target="../media/image710.png"/><Relationship Id="rId12"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hyperlink" Target="https://www.mathsisfun.com/calculus/second-derivative.html" TargetMode="External"/><Relationship Id="rId5" Type="http://schemas.openxmlformats.org/officeDocument/2006/relationships/image" Target="../media/image690.png"/><Relationship Id="rId10" Type="http://schemas.openxmlformats.org/officeDocument/2006/relationships/image" Target="../media/image74.png"/><Relationship Id="rId4" Type="http://schemas.openxmlformats.org/officeDocument/2006/relationships/image" Target="../media/image46.png"/><Relationship Id="rId9" Type="http://schemas.openxmlformats.org/officeDocument/2006/relationships/image" Target="../media/image7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51.emf"/><Relationship Id="rId7" Type="http://schemas.openxmlformats.org/officeDocument/2006/relationships/image" Target="../media/image78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71.png"/><Relationship Id="rId5" Type="http://schemas.openxmlformats.org/officeDocument/2006/relationships/image" Target="../media/image760.png"/><Relationship Id="rId4" Type="http://schemas.openxmlformats.org/officeDocument/2006/relationships/image" Target="../media/image52.emf"/></Relationships>
</file>

<file path=ppt/slides/_rels/slide1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19.xml"/><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53.emf"/><Relationship Id="rId14" Type="http://schemas.openxmlformats.org/officeDocument/2006/relationships/image" Target="../media/image103.png"/></Relationships>
</file>

<file path=ppt/slides/_rels/slide2.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opdownload"/><Relationship Id="rId7"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customXml" Target="../ink/ink2.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11.png"/><Relationship Id="rId7" Type="http://schemas.openxmlformats.org/officeDocument/2006/relationships/image" Target="../media/image69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70.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9.png"/><Relationship Id="rId21" Type="http://schemas.openxmlformats.org/officeDocument/2006/relationships/image" Target="../media/image19.png"/><Relationship Id="rId7" Type="http://schemas.openxmlformats.org/officeDocument/2006/relationships/image" Target="../media/image59.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24" Type="http://schemas.openxmlformats.org/officeDocument/2006/relationships/image" Target="../media/image22.png"/><Relationship Id="rId5" Type="http://schemas.openxmlformats.org/officeDocument/2006/relationships/image" Target="../media/image310.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11.png"/><Relationship Id="rId19"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71.png"/><Relationship Id="rId14" Type="http://schemas.openxmlformats.org/officeDocument/2006/relationships/image" Target="../media/image12.png"/><Relationship Id="rId22"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8.png"/><Relationship Id="rId7" Type="http://schemas.openxmlformats.org/officeDocument/2006/relationships/hyperlink" Target="https://www.mathsisfun.com/calculus/slope-function-point.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Differential calculus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1830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87179" y="101515"/>
                <a:ext cx="5086864" cy="691162"/>
              </a:xfrm>
            </p:spPr>
            <p:txBody>
              <a:bodyPr>
                <a:normAutofit fontScale="90000"/>
              </a:bodyPr>
              <a:lstStyle/>
              <a:p>
                <a:r>
                  <a:rPr lang="en-US" sz="2800" dirty="0"/>
                  <a:t>Numerically Calculating the derivative of </a:t>
                </a:r>
                <a14:m>
                  <m:oMath xmlns:m="http://schemas.openxmlformats.org/officeDocument/2006/math">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oMath>
                </a14:m>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87179" y="101515"/>
                <a:ext cx="5086864" cy="691162"/>
              </a:xfrm>
              <a:blipFill>
                <a:blip r:embed="rId3"/>
                <a:stretch>
                  <a:fillRect l="-2038" t="-18584" r="-1439" b="-28319"/>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434720" y="976312"/>
            <a:ext cx="6955572" cy="5694944"/>
          </a:xfrm>
          <a:prstGeom prst="rect">
            <a:avLst/>
          </a:prstGeom>
        </p:spPr>
      </p:pic>
      <p:pic>
        <p:nvPicPr>
          <p:cNvPr id="5" name="Picture 4"/>
          <p:cNvPicPr>
            <a:picLocks noChangeAspect="1"/>
          </p:cNvPicPr>
          <p:nvPr/>
        </p:nvPicPr>
        <p:blipFill>
          <a:blip r:embed="rId5"/>
          <a:stretch>
            <a:fillRect/>
          </a:stretch>
        </p:blipFill>
        <p:spPr>
          <a:xfrm>
            <a:off x="0" y="2807888"/>
            <a:ext cx="2487354" cy="1628625"/>
          </a:xfrm>
          <a:prstGeom prst="rect">
            <a:avLst/>
          </a:prstGeom>
        </p:spPr>
      </p:pic>
      <p:pic>
        <p:nvPicPr>
          <p:cNvPr id="6" name="Picture 5"/>
          <p:cNvPicPr>
            <a:picLocks noChangeAspect="1"/>
          </p:cNvPicPr>
          <p:nvPr/>
        </p:nvPicPr>
        <p:blipFill>
          <a:blip r:embed="rId6"/>
          <a:stretch>
            <a:fillRect/>
          </a:stretch>
        </p:blipFill>
        <p:spPr>
          <a:xfrm>
            <a:off x="6833287" y="0"/>
            <a:ext cx="2310714" cy="2752654"/>
          </a:xfrm>
          <a:prstGeom prst="rect">
            <a:avLst/>
          </a:prstGeom>
        </p:spPr>
      </p:pic>
    </p:spTree>
    <p:extLst>
      <p:ext uri="{BB962C8B-B14F-4D97-AF65-F5344CB8AC3E}">
        <p14:creationId xmlns:p14="http://schemas.microsoft.com/office/powerpoint/2010/main" val="4102397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179" y="101515"/>
            <a:ext cx="8377880" cy="445580"/>
          </a:xfrm>
        </p:spPr>
        <p:txBody>
          <a:bodyPr>
            <a:noAutofit/>
          </a:bodyPr>
          <a:lstStyle/>
          <a:p>
            <a:r>
              <a:rPr lang="en-US" sz="3600" dirty="0"/>
              <a:t>Derivative rules for symbolic differentiation</a:t>
            </a:r>
          </a:p>
        </p:txBody>
      </p:sp>
      <p:sp>
        <p:nvSpPr>
          <p:cNvPr id="3" name="Content Placeholder 2"/>
          <p:cNvSpPr>
            <a:spLocks noGrp="1"/>
          </p:cNvSpPr>
          <p:nvPr>
            <p:ph idx="1"/>
          </p:nvPr>
        </p:nvSpPr>
        <p:spPr>
          <a:xfrm>
            <a:off x="0" y="632502"/>
            <a:ext cx="9144000" cy="5204898"/>
          </a:xfrm>
        </p:spPr>
        <p:txBody>
          <a:bodyPr>
            <a:normAutofit/>
          </a:bodyPr>
          <a:lstStyle/>
          <a:p>
            <a:r>
              <a:rPr lang="en-US" sz="2400" dirty="0"/>
              <a:t>There are rules we can follow to find many derivatives.</a:t>
            </a:r>
          </a:p>
        </p:txBody>
      </p:sp>
      <p:pic>
        <p:nvPicPr>
          <p:cNvPr id="4" name="Picture 3"/>
          <p:cNvPicPr>
            <a:picLocks noChangeAspect="1"/>
          </p:cNvPicPr>
          <p:nvPr/>
        </p:nvPicPr>
        <p:blipFill rotWithShape="1">
          <a:blip r:embed="rId3"/>
          <a:srcRect t="7699"/>
          <a:stretch/>
        </p:blipFill>
        <p:spPr>
          <a:xfrm>
            <a:off x="8280901" y="1177312"/>
            <a:ext cx="828675" cy="1098957"/>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7801818" y="1255741"/>
                <a:ext cx="7455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801818" y="1255741"/>
                <a:ext cx="745525" cy="276999"/>
              </a:xfrm>
              <a:prstGeom prst="rect">
                <a:avLst/>
              </a:prstGeom>
              <a:blipFill>
                <a:blip r:embed="rId4"/>
                <a:stretch>
                  <a:fillRect l="-10656" t="-2222" r="-245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039541" y="1851230"/>
                <a:ext cx="1390252"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𝑑𝑓</m:t>
                          </m:r>
                        </m:num>
                        <m:den>
                          <m:r>
                            <a:rPr lang="en-US" b="0" i="1" smtClean="0">
                              <a:latin typeface="Cambria Math" panose="02040503050406030204" pitchFamily="18" charset="0"/>
                            </a:rPr>
                            <m:t>𝑑𝑥</m:t>
                          </m:r>
                        </m:den>
                      </m:f>
                      <m:r>
                        <a:rPr lang="en-US" b="0" i="1" smtClean="0">
                          <a:latin typeface="Cambria Math" panose="02040503050406030204" pitchFamily="18"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039541" y="1851230"/>
                <a:ext cx="1390252" cy="526554"/>
              </a:xfrm>
              <a:prstGeom prst="rect">
                <a:avLst/>
              </a:prstGeom>
              <a:blipFill>
                <a:blip r:embed="rId5"/>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6"/>
          <a:stretch>
            <a:fillRect/>
          </a:stretch>
        </p:blipFill>
        <p:spPr>
          <a:xfrm>
            <a:off x="64395" y="1292140"/>
            <a:ext cx="4848225" cy="5495925"/>
          </a:xfrm>
          <a:prstGeom prst="rect">
            <a:avLst/>
          </a:prstGeom>
        </p:spPr>
      </p:pic>
      <p:pic>
        <p:nvPicPr>
          <p:cNvPr id="8" name="Picture 7"/>
          <p:cNvPicPr>
            <a:picLocks noChangeAspect="1"/>
          </p:cNvPicPr>
          <p:nvPr/>
        </p:nvPicPr>
        <p:blipFill>
          <a:blip r:embed="rId7"/>
          <a:stretch>
            <a:fillRect/>
          </a:stretch>
        </p:blipFill>
        <p:spPr>
          <a:xfrm>
            <a:off x="5031785" y="3065172"/>
            <a:ext cx="4112215" cy="3722893"/>
          </a:xfrm>
          <a:prstGeom prst="rect">
            <a:avLst/>
          </a:prstGeom>
        </p:spPr>
      </p:pic>
      <p:sp>
        <p:nvSpPr>
          <p:cNvPr id="9" name="Oval 8"/>
          <p:cNvSpPr/>
          <p:nvPr/>
        </p:nvSpPr>
        <p:spPr>
          <a:xfrm>
            <a:off x="4816699" y="3593205"/>
            <a:ext cx="1133340" cy="309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5396248" y="2276269"/>
            <a:ext cx="1352282" cy="1265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19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What does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𝑑𝑥</m:t>
                        </m:r>
                      </m:den>
                    </m:f>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oMath>
                </a14:m>
                <a:r>
                  <a:rPr lang="en-US" dirty="0"/>
                  <a:t> mean?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620" t="-18584" b="-37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7179" y="972064"/>
                <a:ext cx="5240889" cy="5544645"/>
              </a:xfrm>
            </p:spPr>
            <p:txBody>
              <a:bodyPr/>
              <a:lstStyle/>
              <a:p>
                <a:r>
                  <a:rPr lang="en-US" dirty="0"/>
                  <a:t>It means that, for the function </a:t>
                </a:r>
                <a14:m>
                  <m:oMath xmlns:m="http://schemas.openxmlformats.org/officeDocument/2006/math">
                    <m:r>
                      <a:rPr lang="en-US" b="0" i="1" smtClean="0">
                        <a:solidFill>
                          <a:srgbClr val="FFC000"/>
                        </a:solidFill>
                        <a:latin typeface="Cambria Math" panose="02040503050406030204" pitchFamily="18" charset="0"/>
                      </a:rPr>
                      <m:t>𝑓</m:t>
                    </m:r>
                    <m:d>
                      <m:dPr>
                        <m:ctrlPr>
                          <a:rPr lang="en-US" b="0" i="1" smtClean="0">
                            <a:solidFill>
                              <a:srgbClr val="FFC000"/>
                            </a:solidFill>
                            <a:latin typeface="Cambria Math" panose="02040503050406030204" pitchFamily="18" charset="0"/>
                          </a:rPr>
                        </m:ctrlPr>
                      </m:dPr>
                      <m:e>
                        <m:r>
                          <a:rPr lang="en-US" b="0" i="1" smtClean="0">
                            <a:solidFill>
                              <a:srgbClr val="FFC000"/>
                            </a:solidFill>
                            <a:latin typeface="Cambria Math" panose="02040503050406030204" pitchFamily="18" charset="0"/>
                          </a:rPr>
                          <m:t>𝑥</m:t>
                        </m:r>
                      </m:e>
                    </m:d>
                    <m:r>
                      <a:rPr lang="en-US" b="0" i="1" smtClean="0">
                        <a:solidFill>
                          <a:srgbClr val="FFC000"/>
                        </a:solidFill>
                        <a:latin typeface="Cambria Math" panose="02040503050406030204" pitchFamily="18" charset="0"/>
                      </a:rPr>
                      <m:t>=</m:t>
                    </m:r>
                    <m:sSup>
                      <m:sSupPr>
                        <m:ctrlPr>
                          <a:rPr lang="en-US" b="0" i="1" smtClean="0">
                            <a:solidFill>
                              <a:srgbClr val="FFC000"/>
                            </a:solidFill>
                            <a:latin typeface="Cambria Math" panose="02040503050406030204" pitchFamily="18" charset="0"/>
                          </a:rPr>
                        </m:ctrlPr>
                      </m:sSupPr>
                      <m:e>
                        <m:r>
                          <a:rPr lang="en-US" b="0" i="1" smtClean="0">
                            <a:solidFill>
                              <a:srgbClr val="FFC000"/>
                            </a:solidFill>
                            <a:latin typeface="Cambria Math" panose="02040503050406030204" pitchFamily="18" charset="0"/>
                          </a:rPr>
                          <m:t>𝑥</m:t>
                        </m:r>
                      </m:e>
                      <m:sup>
                        <m:r>
                          <a:rPr lang="en-US" b="0" i="1" smtClean="0">
                            <a:solidFill>
                              <a:srgbClr val="FFC000"/>
                            </a:solidFill>
                            <a:latin typeface="Cambria Math" panose="02040503050406030204" pitchFamily="18" charset="0"/>
                          </a:rPr>
                          <m:t>2</m:t>
                        </m:r>
                      </m:sup>
                    </m:sSup>
                  </m:oMath>
                </a14:m>
                <a:r>
                  <a:rPr lang="en-US" dirty="0"/>
                  <a:t>, the slope/derivative/</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or "rate of change" at any point is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𝑥</m:t>
                    </m:r>
                  </m:oMath>
                </a14:m>
                <a:r>
                  <a:rPr lang="en-US" dirty="0"/>
                  <a:t>.</a:t>
                </a:r>
              </a:p>
              <a:p>
                <a:r>
                  <a:rPr lang="en-US" dirty="0"/>
                  <a:t>when x=-2 the slope is 2x = -4</a:t>
                </a:r>
              </a:p>
              <a:p>
                <a:r>
                  <a:rPr lang="en-US" dirty="0"/>
                  <a:t>when x=-1 the slope is 2x = -2</a:t>
                </a:r>
              </a:p>
              <a:p>
                <a:r>
                  <a:rPr lang="en-US" dirty="0"/>
                  <a:t>when x=0 the slope is 2x = 0</a:t>
                </a:r>
              </a:p>
              <a:p>
                <a:r>
                  <a:rPr lang="en-US" dirty="0"/>
                  <a:t>So when x=1 the slope is 2x = 2</a:t>
                </a:r>
              </a:p>
              <a:p>
                <a:r>
                  <a:rPr lang="en-US" dirty="0"/>
                  <a:t>So when x=2 the slope is 2x = 4</a:t>
                </a:r>
              </a:p>
              <a:p>
                <a:r>
                  <a:rPr lang="en-US" dirty="0"/>
                  <a:t>when x=5 the slope is 2x = 10</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7179" y="972064"/>
                <a:ext cx="5240889" cy="5544645"/>
              </a:xfrm>
              <a:blipFill>
                <a:blip r:embed="rId4"/>
                <a:stretch>
                  <a:fillRect l="-2095" t="-1758" r="-3842"/>
                </a:stretch>
              </a:blipFill>
            </p:spPr>
            <p:txBody>
              <a:bodyPr/>
              <a:lstStyle/>
              <a:p>
                <a:r>
                  <a:rPr lang="en-NZ">
                    <a:noFill/>
                  </a:rPr>
                  <a:t> </a:t>
                </a:r>
              </a:p>
            </p:txBody>
          </p:sp>
        </mc:Fallback>
      </mc:AlternateContent>
      <p:pic>
        <p:nvPicPr>
          <p:cNvPr id="4" name="Picture 3"/>
          <p:cNvPicPr>
            <a:picLocks noChangeAspect="1"/>
          </p:cNvPicPr>
          <p:nvPr/>
        </p:nvPicPr>
        <p:blipFill>
          <a:blip r:embed="rId5"/>
          <a:stretch>
            <a:fillRect/>
          </a:stretch>
        </p:blipFill>
        <p:spPr>
          <a:xfrm>
            <a:off x="5992901" y="1618043"/>
            <a:ext cx="3031068" cy="3610780"/>
          </a:xfrm>
          <a:prstGeom prst="rect">
            <a:avLst/>
          </a:prstGeom>
        </p:spPr>
      </p:pic>
      <p:sp>
        <p:nvSpPr>
          <p:cNvPr id="5" name="TextBox 4"/>
          <p:cNvSpPr txBox="1"/>
          <p:nvPr/>
        </p:nvSpPr>
        <p:spPr>
          <a:xfrm>
            <a:off x="387178" y="5821251"/>
            <a:ext cx="5743165" cy="830997"/>
          </a:xfrm>
          <a:prstGeom prst="rect">
            <a:avLst/>
          </a:prstGeom>
          <a:noFill/>
        </p:spPr>
        <p:txBody>
          <a:bodyPr wrap="square" rtlCol="0">
            <a:spAutoFit/>
          </a:bodyPr>
          <a:lstStyle/>
          <a:p>
            <a:r>
              <a:rPr lang="en-US" sz="1600" dirty="0"/>
              <a:t>Derivative plotter:</a:t>
            </a:r>
          </a:p>
          <a:p>
            <a:r>
              <a:rPr lang="en-US" sz="1600" dirty="0">
                <a:hlinkClick r:id="rId6"/>
              </a:rPr>
              <a:t>https://www.mathsisfun.com/calculus/derivative-plotter.html</a:t>
            </a:r>
            <a:endParaRPr lang="en-US" sz="1600" dirty="0"/>
          </a:p>
          <a:p>
            <a:endParaRPr lang="en-US" sz="1600" dirty="0"/>
          </a:p>
        </p:txBody>
      </p:sp>
    </p:spTree>
    <p:extLst>
      <p:ext uri="{BB962C8B-B14F-4D97-AF65-F5344CB8AC3E}">
        <p14:creationId xmlns:p14="http://schemas.microsoft.com/office/powerpoint/2010/main" val="3100352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Second derivative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7179" y="972064"/>
                <a:ext cx="8377880" cy="5750707"/>
              </a:xfrm>
            </p:spPr>
            <p:txBody>
              <a:bodyPr/>
              <a:lstStyle/>
              <a:p>
                <a:r>
                  <a:rPr lang="en-US" dirty="0"/>
                  <a:t>A derivative basically gives you the slope of a function at any point.</a:t>
                </a:r>
              </a:p>
              <a:p>
                <a:r>
                  <a:rPr lang="en-US" dirty="0"/>
                  <a:t>The "Second Derivative" is </a:t>
                </a:r>
                <a:r>
                  <a:rPr lang="en-US" b="1" dirty="0"/>
                  <a:t>the derivative of</a:t>
                </a:r>
                <a:r>
                  <a:rPr lang="en-US" dirty="0"/>
                  <a:t> the derivative of a function. So:</a:t>
                </a:r>
              </a:p>
              <a:p>
                <a:pPr marL="971550" lvl="1" indent="-514350">
                  <a:buFont typeface="+mj-lt"/>
                  <a:buAutoNum type="arabicPeriod"/>
                </a:pPr>
                <a:r>
                  <a:rPr lang="en-US" dirty="0"/>
                  <a:t>Find the derivative of a function</a:t>
                </a:r>
              </a:p>
              <a:p>
                <a:pPr marL="971550" lvl="1" indent="-514350">
                  <a:buFont typeface="+mj-lt"/>
                  <a:buAutoNum type="arabicPeriod"/>
                </a:pPr>
                <a:r>
                  <a:rPr lang="en-US" dirty="0"/>
                  <a:t>Then take the derivative of that</a:t>
                </a:r>
              </a:p>
              <a:p>
                <a:r>
                  <a:rPr lang="en-US" dirty="0"/>
                  <a:t>A derivative is often written: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1" dirty="0"/>
                  <a:t> </a:t>
                </a:r>
                <a:r>
                  <a:rPr lang="en-US" dirty="0"/>
                  <a: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𝑑𝑥</m:t>
                        </m:r>
                      </m:den>
                    </m:f>
                  </m:oMath>
                </a14:m>
                <a:endParaRPr lang="en-US" dirty="0"/>
              </a:p>
              <a:p>
                <a:r>
                  <a:rPr lang="en-US" dirty="0"/>
                  <a:t>The second derivative is written: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or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𝑦</m:t>
                        </m:r>
                      </m:num>
                      <m:den>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a14:m>
                <a:endParaRPr lang="en-US" dirty="0"/>
              </a:p>
              <a:p>
                <a:r>
                  <a:rPr lang="en-US" dirty="0"/>
                  <a:t>Example, let’s say </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endParaRPr lang="en-US" dirty="0"/>
              </a:p>
              <a:p>
                <a:pPr lvl="1"/>
                <a14:m>
                  <m:oMath xmlns:m="http://schemas.openxmlformats.org/officeDocument/2006/math">
                    <m:r>
                      <a:rPr lang="en-US" i="1">
                        <a:latin typeface="Cambria Math" panose="02040503050406030204" pitchFamily="18" charset="0"/>
                      </a:rPr>
                      <m:t>𝑓</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𝑥</m:t>
                    </m:r>
                  </m:oMath>
                </a14:m>
                <a:endParaRPr lang="en-US" dirty="0"/>
              </a:p>
              <a:p>
                <a:pPr lvl="1"/>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=6</m:t>
                    </m:r>
                  </m:oMath>
                </a14:m>
                <a:endParaRPr lang="en-US" dirty="0"/>
              </a:p>
              <a:p>
                <a:pPr lvl="1"/>
                <a:endParaRPr lang="en-US" dirty="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7179" y="972064"/>
                <a:ext cx="8377880" cy="5750707"/>
              </a:xfrm>
              <a:blipFill>
                <a:blip r:embed="rId3"/>
                <a:stretch>
                  <a:fillRect l="-1310" t="-1695" b="-424"/>
                </a:stretch>
              </a:blipFill>
            </p:spPr>
            <p:txBody>
              <a:bodyPr/>
              <a:lstStyle/>
              <a:p>
                <a:r>
                  <a:rPr lang="en-US">
                    <a:noFill/>
                  </a:rPr>
                  <a:t> </a:t>
                </a:r>
              </a:p>
            </p:txBody>
          </p:sp>
        </mc:Fallback>
      </mc:AlternateContent>
    </p:spTree>
    <p:extLst>
      <p:ext uri="{BB962C8B-B14F-4D97-AF65-F5344CB8AC3E}">
        <p14:creationId xmlns:p14="http://schemas.microsoft.com/office/powerpoint/2010/main" val="2047937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An analogy of derivatives to physical phenomena: Displacement, velocity and acceleration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72064"/>
                <a:ext cx="4842457" cy="5885935"/>
              </a:xfrm>
            </p:spPr>
            <p:txBody>
              <a:bodyPr>
                <a:normAutofit fontScale="92500"/>
              </a:bodyPr>
              <a:lstStyle/>
              <a:p>
                <a:r>
                  <a:rPr lang="en-US" dirty="0"/>
                  <a:t>Displacement or distance is how far you have moved along a path</a:t>
                </a:r>
              </a:p>
              <a:p>
                <a:pPr lvl="1"/>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𝑡𝑖𝑚𝑒</m:t>
                    </m:r>
                  </m:oMath>
                </a14:m>
                <a:endParaRPr lang="en-US" dirty="0"/>
              </a:p>
              <a:p>
                <a:pPr lvl="1"/>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lvl="1"/>
                <a:r>
                  <a:rPr lang="en-US" dirty="0"/>
                  <a:t>For example 50m</a:t>
                </a:r>
              </a:p>
              <a:p>
                <a:r>
                  <a:rPr lang="en-US" dirty="0"/>
                  <a:t>Velocity or speed is how much your distance changes over time</a:t>
                </a:r>
              </a:p>
              <a:p>
                <a:pPr lvl="1"/>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𝑑𝑠</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𝑣𝑒𝑙𝑜𝑐𝑖𝑡𝑦</m:t>
                    </m:r>
                  </m:oMath>
                </a14:m>
                <a:endParaRPr lang="en-US" b="0" dirty="0"/>
              </a:p>
              <a:p>
                <a:pPr lvl="1"/>
                <a:r>
                  <a:rPr lang="en-US" dirty="0"/>
                  <a:t>For example 10m/s</a:t>
                </a:r>
              </a:p>
              <a:p>
                <a:r>
                  <a:rPr lang="en-US" dirty="0"/>
                  <a:t>Acceleration is how much your velocity changes over time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𝑠</m:t>
                        </m:r>
                      </m:num>
                      <m:den>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𝑑𝑣</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𝑎𝑐𝑐𝑒𝑙𝑒𝑟𝑎𝑡𝑖𝑜𝑛</m:t>
                    </m:r>
                  </m:oMath>
                </a14:m>
                <a:endParaRPr lang="en-US" b="0" dirty="0"/>
              </a:p>
              <a:p>
                <a:pPr lvl="1"/>
                <a:r>
                  <a:rPr lang="en-US" dirty="0"/>
                  <a:t>For example 2m/s</a:t>
                </a:r>
                <a:r>
                  <a:rPr lang="en-US" baseline="30000" dirty="0"/>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72064"/>
                <a:ext cx="4842457" cy="5885935"/>
              </a:xfrm>
              <a:blipFill>
                <a:blip r:embed="rId3"/>
                <a:stretch>
                  <a:fillRect l="-1889" t="-1553" r="-1637"/>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srcRect l="4155" t="14702" r="54331"/>
          <a:stretch/>
        </p:blipFill>
        <p:spPr>
          <a:xfrm>
            <a:off x="4842457" y="1207809"/>
            <a:ext cx="4095480" cy="473341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339070" y="2550017"/>
                <a:ext cx="199623"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8339070" y="2550017"/>
                <a:ext cx="199623" cy="369332"/>
              </a:xfrm>
              <a:prstGeom prst="rect">
                <a:avLst/>
              </a:prstGeom>
              <a:blipFill>
                <a:blip r:embed="rId5"/>
                <a:stretch>
                  <a:fillRect l="-30303" r="-24242"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529330" y="1207809"/>
                <a:ext cx="521594"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s</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5529330" y="1207809"/>
                <a:ext cx="52159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795492" y="2919349"/>
                <a:ext cx="255431"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𝑣</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795492" y="2919349"/>
                <a:ext cx="255431" cy="369332"/>
              </a:xfrm>
              <a:prstGeom prst="rect">
                <a:avLst/>
              </a:prstGeom>
              <a:blipFill>
                <a:blip r:embed="rId7"/>
                <a:stretch>
                  <a:fillRect l="-14286" r="-11905"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795492" y="4630889"/>
                <a:ext cx="255431"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𝑎</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5795492" y="4630889"/>
                <a:ext cx="255431" cy="369332"/>
              </a:xfrm>
              <a:prstGeom prst="rect">
                <a:avLst/>
              </a:prstGeom>
              <a:blipFill>
                <a:blip r:embed="rId8"/>
                <a:stretch>
                  <a:fillRect l="-16667"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339070" y="4076891"/>
                <a:ext cx="199623"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8339070" y="4076891"/>
                <a:ext cx="199623" cy="369332"/>
              </a:xfrm>
              <a:prstGeom prst="rect">
                <a:avLst/>
              </a:prstGeom>
              <a:blipFill>
                <a:blip r:embed="rId9"/>
                <a:stretch>
                  <a:fillRect l="-30303" r="-24242"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438881" y="5419099"/>
                <a:ext cx="199623"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8438881" y="5419099"/>
                <a:ext cx="199623" cy="369332"/>
              </a:xfrm>
              <a:prstGeom prst="rect">
                <a:avLst/>
              </a:prstGeom>
              <a:blipFill>
                <a:blip r:embed="rId10"/>
                <a:stretch>
                  <a:fillRect l="-27273" r="-27273" b="-1639"/>
                </a:stretch>
              </a:blipFill>
            </p:spPr>
            <p:txBody>
              <a:bodyPr/>
              <a:lstStyle/>
              <a:p>
                <a:r>
                  <a:rPr lang="en-US">
                    <a:noFill/>
                  </a:rPr>
                  <a:t> </a:t>
                </a:r>
              </a:p>
            </p:txBody>
          </p:sp>
        </mc:Fallback>
      </mc:AlternateContent>
      <p:sp>
        <p:nvSpPr>
          <p:cNvPr id="11" name="TextBox 10"/>
          <p:cNvSpPr txBox="1"/>
          <p:nvPr/>
        </p:nvSpPr>
        <p:spPr>
          <a:xfrm>
            <a:off x="152226" y="6472728"/>
            <a:ext cx="8847786" cy="307777"/>
          </a:xfrm>
          <a:prstGeom prst="rect">
            <a:avLst/>
          </a:prstGeom>
          <a:noFill/>
        </p:spPr>
        <p:txBody>
          <a:bodyPr wrap="square" rtlCol="0">
            <a:spAutoFit/>
          </a:bodyPr>
          <a:lstStyle/>
          <a:p>
            <a:r>
              <a:rPr lang="en-US" sz="1400" dirty="0"/>
              <a:t>Second derivative plotter: </a:t>
            </a:r>
            <a:r>
              <a:rPr lang="en-US" sz="1400" dirty="0">
                <a:hlinkClick r:id="rId11"/>
              </a:rPr>
              <a:t>https://www.mathsisfun.com/calculus/second-derivative.html</a:t>
            </a:r>
            <a:r>
              <a:rPr lang="en-US" sz="1400" dirty="0"/>
              <a:t> </a:t>
            </a:r>
          </a:p>
        </p:txBody>
      </p:sp>
      <mc:AlternateContent xmlns:mc="http://schemas.openxmlformats.org/markup-compatibility/2006" xmlns:a14="http://schemas.microsoft.com/office/drawing/2010/main">
        <mc:Choice Requires="a14">
          <p:sp>
            <p:nvSpPr>
              <p:cNvPr id="12" name="TextBox 11"/>
              <p:cNvSpPr txBox="1"/>
              <p:nvPr/>
            </p:nvSpPr>
            <p:spPr>
              <a:xfrm>
                <a:off x="8162861" y="1324186"/>
                <a:ext cx="633700"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lumMod val="75000"/>
                            </a:schemeClr>
                          </a:solidFill>
                          <a:latin typeface="Cambria Math" panose="02040503050406030204" pitchFamily="18" charset="0"/>
                        </a:rPr>
                        <m:t>𝑓</m:t>
                      </m:r>
                      <m:r>
                        <a:rPr lang="en-US" sz="2400" b="0" i="1" smtClean="0">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𝑡</m:t>
                      </m:r>
                      <m:r>
                        <a:rPr lang="en-US" sz="2400" b="0" i="1" smtClean="0">
                          <a:solidFill>
                            <a:schemeClr val="accent5">
                              <a:lumMod val="75000"/>
                            </a:schemeClr>
                          </a:solidFill>
                          <a:latin typeface="Cambria Math" panose="02040503050406030204" pitchFamily="18" charset="0"/>
                        </a:rPr>
                        <m:t>)</m:t>
                      </m:r>
                    </m:oMath>
                  </m:oMathPara>
                </a14:m>
                <a:endParaRPr lang="en-US" sz="2400" dirty="0">
                  <a:solidFill>
                    <a:schemeClr val="accent5">
                      <a:lumMod val="7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162861" y="1324186"/>
                <a:ext cx="633700" cy="369332"/>
              </a:xfrm>
              <a:prstGeom prst="rect">
                <a:avLst/>
              </a:prstGeom>
              <a:blipFill>
                <a:blip r:embed="rId12"/>
                <a:stretch>
                  <a:fillRect l="-16346" r="-17308"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339077" y="3168398"/>
                <a:ext cx="70480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B050"/>
                          </a:solidFill>
                          <a:latin typeface="Cambria Math" panose="02040503050406030204" pitchFamily="18" charset="0"/>
                        </a:rPr>
                        <m:t>𝑓</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𝑡</m:t>
                      </m:r>
                      <m:r>
                        <a:rPr lang="en-US" sz="2400" b="0" i="1" smtClean="0">
                          <a:solidFill>
                            <a:srgbClr val="00B050"/>
                          </a:solidFill>
                          <a:latin typeface="Cambria Math" panose="02040503050406030204" pitchFamily="18" charset="0"/>
                        </a:rPr>
                        <m:t>)</m:t>
                      </m:r>
                    </m:oMath>
                  </m:oMathPara>
                </a14:m>
                <a:endParaRPr lang="en-US" sz="2400" dirty="0">
                  <a:solidFill>
                    <a:srgbClr val="00B05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339077" y="3168398"/>
                <a:ext cx="704808" cy="369332"/>
              </a:xfrm>
              <a:prstGeom prst="rect">
                <a:avLst/>
              </a:prstGeom>
              <a:blipFill>
                <a:blip r:embed="rId13"/>
                <a:stretch>
                  <a:fillRect l="-16379" t="-6667" r="-14655" b="-3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471970" y="4498832"/>
                <a:ext cx="78495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panose="02040503050406030204" pitchFamily="18" charset="0"/>
                        </a:rPr>
                        <m:t>𝑓</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m:t>
                      </m:r>
                    </m:oMath>
                  </m:oMathPara>
                </a14:m>
                <a:endParaRPr lang="en-US" sz="2400" dirty="0">
                  <a:solidFill>
                    <a:srgbClr val="7030A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471970" y="4498832"/>
                <a:ext cx="784958" cy="369332"/>
              </a:xfrm>
              <a:prstGeom prst="rect">
                <a:avLst/>
              </a:prstGeom>
              <a:blipFill>
                <a:blip r:embed="rId14"/>
                <a:stretch>
                  <a:fillRect l="-14844" t="-6557" r="-14063" b="-36066"/>
                </a:stretch>
              </a:blipFill>
            </p:spPr>
            <p:txBody>
              <a:bodyPr/>
              <a:lstStyle/>
              <a:p>
                <a:r>
                  <a:rPr lang="en-US">
                    <a:noFill/>
                  </a:rPr>
                  <a:t> </a:t>
                </a:r>
              </a:p>
            </p:txBody>
          </p:sp>
        </mc:Fallback>
      </mc:AlternateContent>
    </p:spTree>
    <p:extLst>
      <p:ext uri="{BB962C8B-B14F-4D97-AF65-F5344CB8AC3E}">
        <p14:creationId xmlns:p14="http://schemas.microsoft.com/office/powerpoint/2010/main" val="2252107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Visualization of a derivative</a:t>
            </a:r>
            <a:endParaRPr lang="en-US" dirty="0"/>
          </a:p>
        </p:txBody>
      </p:sp>
      <p:pic>
        <p:nvPicPr>
          <p:cNvPr id="3074" name="Picture 2" descr="http://www.contracosta.edu/legacycontent/math/funcOderiv.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0455" y="2479074"/>
            <a:ext cx="4573545" cy="32668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0500" y="4171950"/>
            <a:ext cx="285750" cy="171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2" descr="https://upload.wikimedia.org/wikipedia/commons/2/2d/Tangent_function_animatio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2660" y="2129900"/>
            <a:ext cx="3806306" cy="361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07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Finding Maxima and Minima using Derivatives</a:t>
            </a:r>
          </a:p>
        </p:txBody>
      </p:sp>
      <p:sp>
        <p:nvSpPr>
          <p:cNvPr id="3" name="Content Placeholder 2"/>
          <p:cNvSpPr>
            <a:spLocks noGrp="1"/>
          </p:cNvSpPr>
          <p:nvPr>
            <p:ph idx="1"/>
          </p:nvPr>
        </p:nvSpPr>
        <p:spPr>
          <a:xfrm>
            <a:off x="387179" y="972065"/>
            <a:ext cx="3803821" cy="2245915"/>
          </a:xfrm>
        </p:spPr>
        <p:txBody>
          <a:bodyPr>
            <a:normAutofit fontScale="77500" lnSpcReduction="20000"/>
          </a:bodyPr>
          <a:lstStyle/>
          <a:p>
            <a:r>
              <a:rPr lang="en-US" dirty="0"/>
              <a:t>An important application of derivatives is in optimization problems (maximization or minimization problems)</a:t>
            </a:r>
          </a:p>
          <a:p>
            <a:r>
              <a:rPr lang="en-US" dirty="0"/>
              <a:t>A maximum is a high point and a minimum is a low point of a function</a:t>
            </a:r>
          </a:p>
        </p:txBody>
      </p:sp>
      <p:pic>
        <p:nvPicPr>
          <p:cNvPr id="4" name="Picture 3"/>
          <p:cNvPicPr>
            <a:picLocks noChangeAspect="1"/>
          </p:cNvPicPr>
          <p:nvPr/>
        </p:nvPicPr>
        <p:blipFill>
          <a:blip r:embed="rId3"/>
          <a:stretch>
            <a:fillRect/>
          </a:stretch>
        </p:blipFill>
        <p:spPr>
          <a:xfrm>
            <a:off x="4191000" y="782519"/>
            <a:ext cx="4819650" cy="2435461"/>
          </a:xfrm>
          <a:prstGeom prst="rect">
            <a:avLst/>
          </a:prstGeom>
        </p:spPr>
      </p:pic>
      <p:sp>
        <p:nvSpPr>
          <p:cNvPr id="5" name="Content Placeholder 2"/>
          <p:cNvSpPr txBox="1">
            <a:spLocks/>
          </p:cNvSpPr>
          <p:nvPr/>
        </p:nvSpPr>
        <p:spPr>
          <a:xfrm>
            <a:off x="520528" y="3677165"/>
            <a:ext cx="8490121" cy="31808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a smoothly changing function a maximum or minimum is always where the function flattens out  (except for a saddle point).</a:t>
            </a:r>
          </a:p>
          <a:p>
            <a:endParaRPr lang="en-US" dirty="0"/>
          </a:p>
          <a:p>
            <a:r>
              <a:rPr lang="en-US" dirty="0"/>
              <a:t>Where does it flatten out?  Where the slope is zero.</a:t>
            </a:r>
          </a:p>
          <a:p>
            <a:endParaRPr lang="en-US" dirty="0"/>
          </a:p>
          <a:p>
            <a:r>
              <a:rPr lang="en-US" dirty="0"/>
              <a:t>Where is the slope zero?  When the Derivative is zero!</a:t>
            </a:r>
          </a:p>
        </p:txBody>
      </p:sp>
    </p:spTree>
    <p:extLst>
      <p:ext uri="{BB962C8B-B14F-4D97-AF65-F5344CB8AC3E}">
        <p14:creationId xmlns:p14="http://schemas.microsoft.com/office/powerpoint/2010/main" val="4268473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How Do We Know it is a Maximum (or Minimum)?</a:t>
            </a:r>
          </a:p>
        </p:txBody>
      </p:sp>
      <p:sp>
        <p:nvSpPr>
          <p:cNvPr id="3" name="Content Placeholder 2"/>
          <p:cNvSpPr>
            <a:spLocks noGrp="1"/>
          </p:cNvSpPr>
          <p:nvPr>
            <p:ph idx="1"/>
          </p:nvPr>
        </p:nvSpPr>
        <p:spPr>
          <a:xfrm>
            <a:off x="387179" y="972065"/>
            <a:ext cx="4965871" cy="2780785"/>
          </a:xfrm>
        </p:spPr>
        <p:txBody>
          <a:bodyPr>
            <a:normAutofit fontScale="77500" lnSpcReduction="20000"/>
          </a:bodyPr>
          <a:lstStyle/>
          <a:p>
            <a:r>
              <a:rPr lang="en-US" dirty="0"/>
              <a:t>Derivatives come to the rescue again.</a:t>
            </a:r>
          </a:p>
          <a:p>
            <a:r>
              <a:rPr lang="en-US" dirty="0"/>
              <a:t>As long as the function is differentiable </a:t>
            </a:r>
          </a:p>
          <a:p>
            <a:pPr lvl="1"/>
            <a:r>
              <a:rPr lang="en-US" dirty="0"/>
              <a:t>This technique would not work with 𝑓(𝑥)=|𝑥|</a:t>
            </a:r>
          </a:p>
          <a:p>
            <a:r>
              <a:rPr lang="en-US" dirty="0"/>
              <a:t>Second Derivative Test</a:t>
            </a:r>
          </a:p>
          <a:p>
            <a:r>
              <a:rPr lang="en-US" dirty="0"/>
              <a:t>Take the derivative of the slope (the second derivative of the original function)</a:t>
            </a:r>
          </a:p>
          <a:p>
            <a:endParaRPr lang="en-US" dirty="0"/>
          </a:p>
        </p:txBody>
      </p:sp>
      <p:pic>
        <p:nvPicPr>
          <p:cNvPr id="4" name="Picture 3"/>
          <p:cNvPicPr>
            <a:picLocks noChangeAspect="1"/>
          </p:cNvPicPr>
          <p:nvPr/>
        </p:nvPicPr>
        <p:blipFill>
          <a:blip r:embed="rId3"/>
          <a:stretch>
            <a:fillRect/>
          </a:stretch>
        </p:blipFill>
        <p:spPr>
          <a:xfrm>
            <a:off x="5562600" y="972065"/>
            <a:ext cx="3581400" cy="1809750"/>
          </a:xfrm>
          <a:prstGeom prst="rect">
            <a:avLst/>
          </a:prstGeom>
        </p:spPr>
      </p:pic>
      <p:sp>
        <p:nvSpPr>
          <p:cNvPr id="5" name="Content Placeholder 2"/>
          <p:cNvSpPr txBox="1">
            <a:spLocks/>
          </p:cNvSpPr>
          <p:nvPr/>
        </p:nvSpPr>
        <p:spPr>
          <a:xfrm>
            <a:off x="283433" y="3932238"/>
            <a:ext cx="8585372" cy="2780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v"/>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When a function's slope is zero at x, and the second derivative at x is:</a:t>
            </a:r>
          </a:p>
          <a:p>
            <a:pPr lvl="1"/>
            <a:r>
              <a:rPr lang="en-US" dirty="0"/>
              <a:t>less than 0, it is a local maximum</a:t>
            </a:r>
          </a:p>
          <a:p>
            <a:pPr lvl="1"/>
            <a:r>
              <a:rPr lang="en-US" dirty="0"/>
              <a:t>greater than 0, it is a local minimum</a:t>
            </a:r>
          </a:p>
          <a:p>
            <a:pPr lvl="1"/>
            <a:r>
              <a:rPr lang="en-US" dirty="0"/>
              <a:t>equal to 0, then the test fails (there may be other ways of finding out though)</a:t>
            </a:r>
          </a:p>
        </p:txBody>
      </p:sp>
    </p:spTree>
    <p:extLst>
      <p:ext uri="{BB962C8B-B14F-4D97-AF65-F5344CB8AC3E}">
        <p14:creationId xmlns:p14="http://schemas.microsoft.com/office/powerpoint/2010/main" val="3501401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8" y="2511326"/>
            <a:ext cx="4912833" cy="691162"/>
          </a:xfrm>
        </p:spPr>
        <p:txBody>
          <a:bodyPr>
            <a:noAutofit/>
          </a:bodyPr>
          <a:lstStyle/>
          <a:p>
            <a:r>
              <a:rPr lang="en-US" sz="2400" dirty="0"/>
              <a:t>Second Derivative Test visualization</a:t>
            </a:r>
          </a:p>
        </p:txBody>
      </p:sp>
      <p:pic>
        <p:nvPicPr>
          <p:cNvPr id="4" name="Picture 3"/>
          <p:cNvPicPr>
            <a:picLocks noChangeAspect="1"/>
          </p:cNvPicPr>
          <p:nvPr/>
        </p:nvPicPr>
        <p:blipFill>
          <a:blip r:embed="rId3"/>
          <a:stretch>
            <a:fillRect/>
          </a:stretch>
        </p:blipFill>
        <p:spPr>
          <a:xfrm>
            <a:off x="4905815" y="24278"/>
            <a:ext cx="3990628" cy="6805554"/>
          </a:xfrm>
          <a:prstGeom prst="rect">
            <a:avLst/>
          </a:prstGeom>
        </p:spPr>
      </p:pic>
      <p:pic>
        <p:nvPicPr>
          <p:cNvPr id="5" name="Picture 4"/>
          <p:cNvPicPr>
            <a:picLocks noChangeAspect="1"/>
          </p:cNvPicPr>
          <p:nvPr/>
        </p:nvPicPr>
        <p:blipFill rotWithShape="1">
          <a:blip r:embed="rId4"/>
          <a:srcRect r="52354"/>
          <a:stretch/>
        </p:blipFill>
        <p:spPr>
          <a:xfrm>
            <a:off x="254003" y="24278"/>
            <a:ext cx="2305319" cy="2258543"/>
          </a:xfrm>
          <a:prstGeom prst="rect">
            <a:avLst/>
          </a:prstGeom>
        </p:spPr>
      </p:pic>
      <p:pic>
        <p:nvPicPr>
          <p:cNvPr id="6" name="Picture 5"/>
          <p:cNvPicPr>
            <a:picLocks noChangeAspect="1"/>
          </p:cNvPicPr>
          <p:nvPr/>
        </p:nvPicPr>
        <p:blipFill rotWithShape="1">
          <a:blip r:embed="rId4"/>
          <a:srcRect l="53519"/>
          <a:stretch/>
        </p:blipFill>
        <p:spPr>
          <a:xfrm>
            <a:off x="2377836" y="24278"/>
            <a:ext cx="2248929" cy="2258543"/>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609449" y="1"/>
                <a:ext cx="5090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609449" y="1"/>
                <a:ext cx="509050" cy="276999"/>
              </a:xfrm>
              <a:prstGeom prst="rect">
                <a:avLst/>
              </a:prstGeom>
              <a:blipFill>
                <a:blip r:embed="rId5"/>
                <a:stretch>
                  <a:fillRect l="-15476" t="-2222" r="-1547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553935" y="2282821"/>
                <a:ext cx="561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553935" y="2282821"/>
                <a:ext cx="561628" cy="276999"/>
              </a:xfrm>
              <a:prstGeom prst="rect">
                <a:avLst/>
              </a:prstGeom>
              <a:blipFill>
                <a:blip r:embed="rId6"/>
                <a:stretch>
                  <a:fillRect l="-15217" t="-6522" r="-1521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510534" y="4614067"/>
                <a:ext cx="620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8510534" y="4614067"/>
                <a:ext cx="620939" cy="276999"/>
              </a:xfrm>
              <a:prstGeom prst="rect">
                <a:avLst/>
              </a:prstGeom>
              <a:blipFill>
                <a:blip r:embed="rId7"/>
                <a:stretch>
                  <a:fillRect l="-13725" t="-8889" r="-12745"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7122" y="4101929"/>
                <a:ext cx="4838693" cy="258532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NZ" dirty="0"/>
                  <a:t>Notice how the derivative </a:t>
                </a:r>
                <a14:m>
                  <m:oMath xmlns:m="http://schemas.openxmlformats.org/officeDocument/2006/math">
                    <m:r>
                      <a:rPr lang="en-NZ" b="0" i="1" smtClean="0">
                        <a:latin typeface="Cambria Math" panose="02040503050406030204" pitchFamily="18" charset="0"/>
                      </a:rPr>
                      <m:t>𝑓</m:t>
                    </m:r>
                    <m:r>
                      <a:rPr lang="en-NZ" b="0" i="1" smtClean="0">
                        <a:latin typeface="Cambria Math" panose="02040503050406030204" pitchFamily="18" charset="0"/>
                      </a:rPr>
                      <m:t>′(</m:t>
                    </m:r>
                    <m:r>
                      <a:rPr lang="en-NZ" b="0" i="1" smtClean="0">
                        <a:latin typeface="Cambria Math" panose="02040503050406030204" pitchFamily="18" charset="0"/>
                      </a:rPr>
                      <m:t>𝑥</m:t>
                    </m:r>
                    <m:r>
                      <a:rPr lang="en-NZ" b="0" i="1" smtClean="0">
                        <a:latin typeface="Cambria Math" panose="02040503050406030204" pitchFamily="18" charset="0"/>
                      </a:rPr>
                      <m:t>)</m:t>
                    </m:r>
                  </m:oMath>
                </a14:m>
                <a:r>
                  <a:rPr lang="en-NZ" dirty="0"/>
                  <a:t> is 0 at local minimum/maximum of </a:t>
                </a:r>
                <a14:m>
                  <m:oMath xmlns:m="http://schemas.openxmlformats.org/officeDocument/2006/math">
                    <m:r>
                      <a:rPr lang="en-NZ" b="0" i="1" smtClean="0">
                        <a:latin typeface="Cambria Math" panose="02040503050406030204" pitchFamily="18" charset="0"/>
                      </a:rPr>
                      <m:t>𝑓</m:t>
                    </m:r>
                    <m:r>
                      <a:rPr lang="en-NZ" b="0" i="1" smtClean="0">
                        <a:latin typeface="Cambria Math" panose="02040503050406030204" pitchFamily="18" charset="0"/>
                      </a:rPr>
                      <m:t>(</m:t>
                    </m:r>
                    <m:r>
                      <a:rPr lang="en-NZ" b="0" i="1" smtClean="0">
                        <a:latin typeface="Cambria Math" panose="02040503050406030204" pitchFamily="18" charset="0"/>
                      </a:rPr>
                      <m:t>𝑥</m:t>
                    </m:r>
                    <m:r>
                      <a:rPr lang="en-NZ" b="0" i="1" smtClean="0">
                        <a:latin typeface="Cambria Math" panose="02040503050406030204" pitchFamily="18" charset="0"/>
                      </a:rPr>
                      <m:t>)</m:t>
                    </m:r>
                  </m:oMath>
                </a14:m>
                <a:endParaRPr lang="en-NZ" dirty="0"/>
              </a:p>
              <a:p>
                <a:pPr marL="285750" indent="-285750">
                  <a:buFont typeface="Arial" panose="020B0604020202020204" pitchFamily="34" charset="0"/>
                  <a:buChar char="•"/>
                </a:pPr>
                <a:r>
                  <a:rPr lang="en-NZ" b="1" dirty="0"/>
                  <a:t>So you can find minimum/maximum of </a:t>
                </a:r>
                <a14:m>
                  <m:oMath xmlns:m="http://schemas.openxmlformats.org/officeDocument/2006/math">
                    <m:r>
                      <a:rPr lang="en-NZ" b="1" i="1" smtClean="0">
                        <a:latin typeface="Cambria Math" panose="02040503050406030204" pitchFamily="18" charset="0"/>
                      </a:rPr>
                      <m:t>𝒇</m:t>
                    </m:r>
                    <m:r>
                      <a:rPr lang="en-NZ" b="1" i="1" smtClean="0">
                        <a:latin typeface="Cambria Math" panose="02040503050406030204" pitchFamily="18" charset="0"/>
                      </a:rPr>
                      <m:t>(</m:t>
                    </m:r>
                    <m:r>
                      <a:rPr lang="en-NZ" b="1" i="1" smtClean="0">
                        <a:latin typeface="Cambria Math" panose="02040503050406030204" pitchFamily="18" charset="0"/>
                      </a:rPr>
                      <m:t>𝒙</m:t>
                    </m:r>
                    <m:r>
                      <a:rPr lang="en-NZ" b="1" i="1" smtClean="0">
                        <a:latin typeface="Cambria Math" panose="02040503050406030204" pitchFamily="18" charset="0"/>
                      </a:rPr>
                      <m:t>)</m:t>
                    </m:r>
                  </m:oMath>
                </a14:m>
                <a:r>
                  <a:rPr lang="en-NZ" b="1" dirty="0"/>
                  <a:t> by finding the roots of </a:t>
                </a:r>
                <a14:m>
                  <m:oMath xmlns:m="http://schemas.openxmlformats.org/officeDocument/2006/math">
                    <m:r>
                      <a:rPr lang="en-NZ" b="1" i="1" smtClean="0">
                        <a:latin typeface="Cambria Math" panose="02040503050406030204" pitchFamily="18" charset="0"/>
                      </a:rPr>
                      <m:t>𝒇</m:t>
                    </m:r>
                    <m:r>
                      <a:rPr lang="en-NZ" b="1" i="1" smtClean="0">
                        <a:latin typeface="Cambria Math" panose="02040503050406030204" pitchFamily="18" charset="0"/>
                      </a:rPr>
                      <m:t>′(</m:t>
                    </m:r>
                    <m:r>
                      <a:rPr lang="en-NZ" b="1" i="1" smtClean="0">
                        <a:latin typeface="Cambria Math" panose="02040503050406030204" pitchFamily="18" charset="0"/>
                      </a:rPr>
                      <m:t>𝒙</m:t>
                    </m:r>
                    <m:r>
                      <a:rPr lang="en-NZ" b="1" i="1" smtClean="0">
                        <a:latin typeface="Cambria Math" panose="02040503050406030204" pitchFamily="18" charset="0"/>
                      </a:rPr>
                      <m:t>)</m:t>
                    </m:r>
                  </m:oMath>
                </a14:m>
                <a:endParaRPr lang="en-NZ" b="1" dirty="0"/>
              </a:p>
              <a:p>
                <a:pPr marL="285750" indent="-285750">
                  <a:buFont typeface="Arial" panose="020B0604020202020204" pitchFamily="34" charset="0"/>
                  <a:buChar char="•"/>
                </a:pPr>
                <a:r>
                  <a:rPr lang="en-NZ" dirty="0"/>
                  <a:t>Notice how the 2</a:t>
                </a:r>
                <a:r>
                  <a:rPr lang="en-NZ" baseline="30000" dirty="0"/>
                  <a:t>nd</a:t>
                </a:r>
                <a:r>
                  <a:rPr lang="en-NZ" dirty="0"/>
                  <a:t> derivative </a:t>
                </a:r>
                <a14:m>
                  <m:oMath xmlns:m="http://schemas.openxmlformats.org/officeDocument/2006/math">
                    <m:r>
                      <a:rPr lang="en-NZ" b="0" i="1">
                        <a:latin typeface="Cambria Math" panose="02040503050406030204" pitchFamily="18" charset="0"/>
                      </a:rPr>
                      <m:t>𝑓</m:t>
                    </m:r>
                    <m:r>
                      <a:rPr lang="en-NZ" b="0" i="1">
                        <a:latin typeface="Cambria Math" panose="02040503050406030204" pitchFamily="18" charset="0"/>
                      </a:rPr>
                      <m:t>′′(</m:t>
                    </m:r>
                    <m:r>
                      <a:rPr lang="en-NZ" b="0" i="1">
                        <a:latin typeface="Cambria Math" panose="02040503050406030204" pitchFamily="18" charset="0"/>
                      </a:rPr>
                      <m:t>𝑥</m:t>
                    </m:r>
                    <m:r>
                      <a:rPr lang="en-NZ" b="0" i="1">
                        <a:latin typeface="Cambria Math" panose="02040503050406030204" pitchFamily="18" charset="0"/>
                      </a:rPr>
                      <m:t>)</m:t>
                    </m:r>
                  </m:oMath>
                </a14:m>
                <a:r>
                  <a:rPr lang="en-NZ" dirty="0"/>
                  <a:t> is positive at local minimum and negative at local maximum</a:t>
                </a:r>
              </a:p>
              <a:p>
                <a:pPr marL="285750" indent="-285750">
                  <a:buFont typeface="Arial" panose="020B0604020202020204" pitchFamily="34" charset="0"/>
                  <a:buChar char="•"/>
                </a:pPr>
                <a:r>
                  <a:rPr lang="en-NZ" dirty="0"/>
                  <a:t>So you can determine whether the roots of </a:t>
                </a:r>
                <a14:m>
                  <m:oMath xmlns:m="http://schemas.openxmlformats.org/officeDocument/2006/math">
                    <m:sSup>
                      <m:sSupPr>
                        <m:ctrlPr>
                          <a:rPr lang="en-NZ" b="0" i="1" smtClean="0">
                            <a:latin typeface="Cambria Math" panose="02040503050406030204" pitchFamily="18" charset="0"/>
                          </a:rPr>
                        </m:ctrlPr>
                      </m:sSupPr>
                      <m:e>
                        <m:r>
                          <a:rPr lang="en-NZ" b="0" i="1" smtClean="0">
                            <a:latin typeface="Cambria Math" panose="02040503050406030204" pitchFamily="18" charset="0"/>
                          </a:rPr>
                          <m:t>𝑓</m:t>
                        </m:r>
                      </m:e>
                      <m:sup>
                        <m:r>
                          <a:rPr lang="en-NZ" b="0" i="1" smtClean="0">
                            <a:latin typeface="Cambria Math" panose="02040503050406030204" pitchFamily="18" charset="0"/>
                          </a:rPr>
                          <m:t>′</m:t>
                        </m:r>
                      </m:sup>
                    </m:sSup>
                    <m:d>
                      <m:dPr>
                        <m:ctrlPr>
                          <a:rPr lang="en-NZ" b="0" i="1" smtClean="0">
                            <a:latin typeface="Cambria Math" panose="02040503050406030204" pitchFamily="18" charset="0"/>
                          </a:rPr>
                        </m:ctrlPr>
                      </m:dPr>
                      <m:e>
                        <m:r>
                          <a:rPr lang="en-NZ" b="0" i="1" smtClean="0">
                            <a:latin typeface="Cambria Math" panose="02040503050406030204" pitchFamily="18" charset="0"/>
                          </a:rPr>
                          <m:t>𝑥</m:t>
                        </m:r>
                      </m:e>
                    </m:d>
                  </m:oMath>
                </a14:m>
                <a:r>
                  <a:rPr lang="en-NZ" dirty="0"/>
                  <a:t> are minima or maxima</a:t>
                </a:r>
              </a:p>
            </p:txBody>
          </p:sp>
        </mc:Choice>
        <mc:Fallback xmlns="">
          <p:sp>
            <p:nvSpPr>
              <p:cNvPr id="3" name="TextBox 2"/>
              <p:cNvSpPr txBox="1">
                <a:spLocks noRot="1" noChangeAspect="1" noMove="1" noResize="1" noEditPoints="1" noAdjustHandles="1" noChangeArrowheads="1" noChangeShapeType="1" noTextEdit="1"/>
              </p:cNvSpPr>
              <p:nvPr/>
            </p:nvSpPr>
            <p:spPr>
              <a:xfrm>
                <a:off x="67122" y="4101929"/>
                <a:ext cx="4838693" cy="2585323"/>
              </a:xfrm>
              <a:prstGeom prst="rect">
                <a:avLst/>
              </a:prstGeom>
              <a:blipFill>
                <a:blip r:embed="rId8"/>
                <a:stretch>
                  <a:fillRect l="-628" t="-1174" r="-879" b="-2582"/>
                </a:stretch>
              </a:blipFill>
              <a:ln>
                <a:solidFill>
                  <a:schemeClr val="tx1"/>
                </a:solidFill>
              </a:ln>
            </p:spPr>
            <p:txBody>
              <a:bodyPr/>
              <a:lstStyle/>
              <a:p>
                <a:r>
                  <a:rPr lang="en-NZ">
                    <a:noFill/>
                  </a:rPr>
                  <a:t> </a:t>
                </a:r>
              </a:p>
            </p:txBody>
          </p:sp>
        </mc:Fallback>
      </mc:AlternateContent>
      <p:sp>
        <p:nvSpPr>
          <p:cNvPr id="7" name="TextBox 6"/>
          <p:cNvSpPr txBox="1"/>
          <p:nvPr/>
        </p:nvSpPr>
        <p:spPr>
          <a:xfrm>
            <a:off x="1417609" y="2997596"/>
            <a:ext cx="2137719" cy="369332"/>
          </a:xfrm>
          <a:prstGeom prst="rect">
            <a:avLst/>
          </a:prstGeom>
          <a:noFill/>
        </p:spPr>
        <p:txBody>
          <a:bodyPr wrap="square" rtlCol="0">
            <a:spAutoFit/>
          </a:bodyPr>
          <a:lstStyle/>
          <a:p>
            <a:r>
              <a:rPr lang="en-NZ" b="1" dirty="0">
                <a:solidFill>
                  <a:srgbClr val="FF0000"/>
                </a:solidFill>
              </a:rPr>
              <a:t>Super important!!!</a:t>
            </a:r>
          </a:p>
        </p:txBody>
      </p:sp>
      <p:cxnSp>
        <p:nvCxnSpPr>
          <p:cNvPr id="12" name="Straight Arrow Connector 11"/>
          <p:cNvCxnSpPr>
            <a:stCxn id="7" idx="2"/>
          </p:cNvCxnSpPr>
          <p:nvPr/>
        </p:nvCxnSpPr>
        <p:spPr>
          <a:xfrm>
            <a:off x="2486469" y="3366928"/>
            <a:ext cx="0" cy="512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31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Finding maximum and minimum of a function using the derivatives</a:t>
            </a:r>
          </a:p>
        </p:txBody>
      </p:sp>
      <mc:AlternateContent xmlns:mc="http://schemas.openxmlformats.org/markup-compatibility/2006" xmlns:a14="http://schemas.microsoft.com/office/drawing/2010/main">
        <mc:Choice Requires="a14">
          <p:sp>
            <p:nvSpPr>
              <p:cNvPr id="4" name="TextBox 3"/>
              <p:cNvSpPr txBox="1"/>
              <p:nvPr/>
            </p:nvSpPr>
            <p:spPr>
              <a:xfrm>
                <a:off x="387179" y="1812321"/>
                <a:ext cx="24286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r>
                        <a:rPr lang="en-US"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18</m:t>
                      </m:r>
                      <m:r>
                        <a:rPr lang="en-US" i="1">
                          <a:latin typeface="Cambria Math" panose="02040503050406030204" pitchFamily="18" charset="0"/>
                        </a:rPr>
                        <m:t>𝑥</m:t>
                      </m:r>
                      <m:r>
                        <a:rPr lang="en-US" i="1">
                          <a:latin typeface="Cambria Math" panose="02040503050406030204" pitchFamily="18" charset="0"/>
                        </a:rPr>
                        <m:t>+12</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87179" y="1812321"/>
                <a:ext cx="2428678" cy="276999"/>
              </a:xfrm>
              <a:prstGeom prst="rect">
                <a:avLst/>
              </a:prstGeom>
              <a:blipFill>
                <a:blip r:embed="rId3"/>
                <a:stretch>
                  <a:fillRect l="-3266" t="-6522" r="-175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67466" y="1230183"/>
                <a:ext cx="35150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+12</m:t>
                      </m:r>
                      <m:r>
                        <a:rPr lang="en-US" i="1">
                          <a:latin typeface="Cambria Math" panose="02040503050406030204" pitchFamily="18" charset="0"/>
                        </a:rPr>
                        <m:t>𝑥</m:t>
                      </m:r>
                      <m:r>
                        <a:rPr lang="en-US" i="1">
                          <a:latin typeface="Cambria Math" panose="02040503050406030204" pitchFamily="18" charset="0"/>
                        </a:rPr>
                        <m:t>+6</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267466" y="1230183"/>
                <a:ext cx="3515065"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87179" y="2402573"/>
                <a:ext cx="18406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r>
                        <a:rPr lang="en-US"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b="0" i="1" smtClean="0">
                          <a:latin typeface="Cambria Math" panose="02040503050406030204" pitchFamily="18" charset="0"/>
                        </a:rPr>
                        <m:t>12</m:t>
                      </m:r>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18</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7179" y="2402573"/>
                <a:ext cx="1840632" cy="276999"/>
              </a:xfrm>
              <a:prstGeom prst="rect">
                <a:avLst/>
              </a:prstGeom>
              <a:blipFill>
                <a:blip r:embed="rId5"/>
                <a:stretch>
                  <a:fillRect l="-4319" t="-8696" r="-265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59751" y="2892378"/>
                <a:ext cx="4876799" cy="369332"/>
              </a:xfrm>
              <a:prstGeom prst="rect">
                <a:avLst/>
              </a:prstGeom>
              <a:noFill/>
            </p:spPr>
            <p:txBody>
              <a:bodyPr wrap="square" rtlCol="0">
                <a:spAutoFit/>
              </a:bodyPr>
              <a:lstStyle/>
              <a:p>
                <a:r>
                  <a:rPr lang="en-US" dirty="0"/>
                  <a:t>Setting the first derivative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0" smtClean="0">
                        <a:latin typeface="Cambria Math" panose="02040503050406030204" pitchFamily="18" charset="0"/>
                      </a:rPr>
                      <m:t>=0</m:t>
                    </m:r>
                  </m:oMath>
                </a14:m>
                <a:r>
                  <a:rPr lang="en-US"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159751" y="2892378"/>
                <a:ext cx="4876799" cy="369332"/>
              </a:xfrm>
              <a:prstGeom prst="rect">
                <a:avLst/>
              </a:prstGeom>
              <a:blipFill>
                <a:blip r:embed="rId6"/>
                <a:stretch>
                  <a:fillRect l="-100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78852" y="3312009"/>
                <a:ext cx="2048959" cy="13849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18</m:t>
                    </m:r>
                    <m:r>
                      <a:rPr lang="en-US" i="1">
                        <a:latin typeface="Cambria Math" panose="02040503050406030204" pitchFamily="18" charset="0"/>
                      </a:rPr>
                      <m:t>𝑥</m:t>
                    </m:r>
                    <m:r>
                      <a:rPr lang="en-US" i="1">
                        <a:latin typeface="Cambria Math" panose="02040503050406030204" pitchFamily="18" charset="0"/>
                      </a:rPr>
                      <m:t>+12=0</m:t>
                    </m:r>
                  </m:oMath>
                </a14:m>
                <a:r>
                  <a:rPr lang="en-US" dirty="0"/>
                  <a:t> </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𝑥</m:t>
                    </m:r>
                    <m:r>
                      <a:rPr lang="en-US" i="1">
                        <a:latin typeface="Cambria Math" panose="02040503050406030204" pitchFamily="18" charset="0"/>
                      </a:rPr>
                      <m:t>+2=0</m:t>
                    </m:r>
                  </m:oMath>
                </a14:m>
                <a:r>
                  <a:rPr lang="en-US" dirty="0"/>
                  <a:t> </a:t>
                </a:r>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=0</m:t>
                    </m:r>
                  </m:oMath>
                </a14:m>
                <a:r>
                  <a:rPr lang="en-US" dirty="0"/>
                  <a:t> </a:t>
                </a:r>
              </a:p>
              <a:p>
                <a:endParaRPr lang="en-US" dirty="0"/>
              </a:p>
              <a:p>
                <a:r>
                  <a:rPr lang="en-US"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178852" y="3312009"/>
                <a:ext cx="2048959" cy="1384995"/>
              </a:xfrm>
              <a:prstGeom prst="rect">
                <a:avLst/>
              </a:prstGeom>
              <a:blipFill>
                <a:blip r:embed="rId7"/>
                <a:stretch>
                  <a:fillRect l="-5357" t="-877" r="-5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929" y="4153055"/>
                <a:ext cx="6473368" cy="369332"/>
              </a:xfrm>
              <a:prstGeom prst="rect">
                <a:avLst/>
              </a:prstGeom>
              <a:noFill/>
            </p:spPr>
            <p:txBody>
              <a:bodyPr wrap="square" rtlCol="0">
                <a:spAutoFit/>
              </a:bodyPr>
              <a:lstStyle/>
              <a:p>
                <a:r>
                  <a:rPr lang="en-US" dirty="0"/>
                  <a:t>The two roots at which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a:t> are therefore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oMath>
                </a14:m>
                <a:r>
                  <a:rPr lang="en-US" dirty="0"/>
                  <a:t> and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3929" y="4153055"/>
                <a:ext cx="6473368" cy="369332"/>
              </a:xfrm>
              <a:prstGeom prst="rect">
                <a:avLst/>
              </a:prstGeom>
              <a:blipFill>
                <a:blip r:embed="rId8"/>
                <a:stretch>
                  <a:fillRect l="-753" t="-8197" b="-24590"/>
                </a:stretch>
              </a:blipFill>
            </p:spPr>
            <p:txBody>
              <a:bodyPr/>
              <a:lstStyle/>
              <a:p>
                <a:r>
                  <a:rPr lang="en-US">
                    <a:noFill/>
                  </a:rPr>
                  <a:t> </a:t>
                </a:r>
              </a:p>
            </p:txBody>
          </p:sp>
        </mc:Fallback>
      </mc:AlternateContent>
      <p:pic>
        <p:nvPicPr>
          <p:cNvPr id="10" name="Picture 9"/>
          <p:cNvPicPr>
            <a:picLocks noChangeAspect="1"/>
          </p:cNvPicPr>
          <p:nvPr/>
        </p:nvPicPr>
        <p:blipFill>
          <a:blip r:embed="rId9"/>
          <a:stretch>
            <a:fillRect/>
          </a:stretch>
        </p:blipFill>
        <p:spPr>
          <a:xfrm>
            <a:off x="4877743" y="812989"/>
            <a:ext cx="4015076" cy="2810005"/>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72991" y="5851639"/>
                <a:ext cx="33545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𝑓</m:t>
                          </m:r>
                        </m:e>
                        <m:sup>
                          <m:r>
                            <a:rPr lang="en-US" i="1" smtClean="0">
                              <a:latin typeface="Cambria Math" panose="02040503050406030204" pitchFamily="18" charset="0"/>
                            </a:rPr>
                            <m:t>′</m:t>
                          </m:r>
                        </m:sup>
                      </m:sSup>
                      <m:r>
                        <a:rPr lang="en-US" b="0" i="1" smtClean="0">
                          <a:latin typeface="Cambria Math" panose="02040503050406030204" pitchFamily="18" charset="0"/>
                        </a:rPr>
                        <m:t>(2)</m:t>
                      </m:r>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18</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rPr>
                        <m:t>+12</m:t>
                      </m:r>
                      <m:r>
                        <a:rPr lang="en-US" b="0" i="1" smtClean="0">
                          <a:latin typeface="Cambria Math" panose="02040503050406030204" pitchFamily="18" charset="0"/>
                        </a:rPr>
                        <m:t>=0</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72991" y="5851639"/>
                <a:ext cx="3354573" cy="276999"/>
              </a:xfrm>
              <a:prstGeom prst="rect">
                <a:avLst/>
              </a:prstGeom>
              <a:blipFill>
                <a:blip r:embed="rId10"/>
                <a:stretch>
                  <a:fillRect l="-2000" t="-4444" r="-1091"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6722" y="5269501"/>
                <a:ext cx="45490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r>
                        <a:rPr lang="en-US" b="0" i="1" smtClean="0">
                          <a:latin typeface="Cambria Math" panose="02040503050406030204" pitchFamily="18" charset="0"/>
                        </a:rPr>
                        <m:t>−9</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2</m:t>
                          </m:r>
                        </m:e>
                        <m:sup>
                          <m:r>
                            <a:rPr lang="en-US" i="1">
                              <a:latin typeface="Cambria Math" panose="02040503050406030204" pitchFamily="18" charset="0"/>
                            </a:rPr>
                            <m:t>2</m:t>
                          </m:r>
                        </m:sup>
                      </m:sSup>
                      <m:r>
                        <a:rPr lang="en-US" b="0" i="1" smtClean="0">
                          <a:latin typeface="Cambria Math" panose="02040503050406030204" pitchFamily="18" charset="0"/>
                        </a:rPr>
                        <m:t>+12</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6=10</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6722" y="5269501"/>
                <a:ext cx="4549066" cy="369332"/>
              </a:xfrm>
              <a:prstGeom prst="rect">
                <a:avLst/>
              </a:prstGeom>
              <a:blipFill>
                <a:blip r:embed="rId11"/>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2991" y="6441891"/>
                <a:ext cx="25579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𝑓</m:t>
                          </m:r>
                        </m:e>
                        <m:sup>
                          <m:r>
                            <a:rPr lang="en-US" i="1" smtClean="0">
                              <a:latin typeface="Cambria Math" panose="02040503050406030204" pitchFamily="18" charset="0"/>
                            </a:rPr>
                            <m:t>′</m:t>
                          </m:r>
                          <m:r>
                            <a:rPr lang="en-US" b="0" i="1" smtClean="0">
                              <a:latin typeface="Cambria Math" panose="02040503050406030204" pitchFamily="18" charset="0"/>
                            </a:rPr>
                            <m:t>′</m:t>
                          </m:r>
                        </m:sup>
                      </m:sSup>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12</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18=6</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2991" y="6441891"/>
                <a:ext cx="2557944" cy="276999"/>
              </a:xfrm>
              <a:prstGeom prst="rect">
                <a:avLst/>
              </a:prstGeom>
              <a:blipFill>
                <a:blip r:embed="rId12"/>
                <a:stretch>
                  <a:fillRect l="-2857" t="-4444" r="-142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816068" y="5851639"/>
                <a:ext cx="34849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𝑓</m:t>
                          </m:r>
                        </m:e>
                        <m:sup>
                          <m:r>
                            <a:rPr lang="en-US" i="1" smtClean="0">
                              <a:latin typeface="Cambria Math" panose="02040503050406030204" pitchFamily="18" charset="0"/>
                            </a:rPr>
                            <m:t>′</m:t>
                          </m:r>
                        </m:sup>
                      </m:sSup>
                      <m:r>
                        <a:rPr lang="en-US" b="0" i="1" smtClean="0">
                          <a:latin typeface="Cambria Math" panose="02040503050406030204" pitchFamily="18" charset="0"/>
                        </a:rPr>
                        <m:t>(1)</m:t>
                      </m:r>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18</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+12</m:t>
                      </m:r>
                      <m:r>
                        <a:rPr lang="en-US" b="0" i="1" smtClean="0">
                          <a:latin typeface="Cambria Math" panose="02040503050406030204" pitchFamily="18" charset="0"/>
                        </a:rPr>
                        <m:t>=0</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4816068" y="5851639"/>
                <a:ext cx="3484993" cy="276999"/>
              </a:xfrm>
              <a:prstGeom prst="rect">
                <a:avLst/>
              </a:prstGeom>
              <a:blipFill>
                <a:blip r:embed="rId13"/>
                <a:stretch>
                  <a:fillRect t="-444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696355" y="5269501"/>
                <a:ext cx="45490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3</m:t>
                          </m:r>
                        </m:sup>
                      </m:sSup>
                      <m:r>
                        <a:rPr lang="en-US" b="0" i="1" smtClean="0">
                          <a:latin typeface="Cambria Math" panose="02040503050406030204" pitchFamily="18" charset="0"/>
                        </a:rPr>
                        <m:t>−9</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2</m:t>
                          </m:r>
                        </m:sup>
                      </m:sSup>
                      <m:r>
                        <a:rPr lang="en-US" b="0" i="1" smtClean="0">
                          <a:latin typeface="Cambria Math" panose="02040503050406030204" pitchFamily="18" charset="0"/>
                        </a:rPr>
                        <m:t>+12</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6=11</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4696355" y="5269501"/>
                <a:ext cx="4549066" cy="369332"/>
              </a:xfrm>
              <a:prstGeom prst="rect">
                <a:avLst/>
              </a:prstGeom>
              <a:blipFill>
                <a:blip r:embed="rId1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816068" y="6441891"/>
                <a:ext cx="27310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𝑓</m:t>
                          </m:r>
                        </m:e>
                        <m:sup>
                          <m:r>
                            <a:rPr lang="en-US" i="1" smtClean="0">
                              <a:latin typeface="Cambria Math" panose="02040503050406030204" pitchFamily="18" charset="0"/>
                            </a:rPr>
                            <m:t>′</m:t>
                          </m:r>
                          <m:r>
                            <a:rPr lang="en-US" b="0" i="1" smtClean="0">
                              <a:latin typeface="Cambria Math" panose="02040503050406030204" pitchFamily="18" charset="0"/>
                            </a:rPr>
                            <m:t>′</m:t>
                          </m:r>
                        </m:sup>
                      </m:sSup>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12</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18=−6</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816068" y="6441891"/>
                <a:ext cx="2731069" cy="276999"/>
              </a:xfrm>
              <a:prstGeom prst="rect">
                <a:avLst/>
              </a:prstGeom>
              <a:blipFill>
                <a:blip r:embed="rId15"/>
                <a:stretch>
                  <a:fillRect l="-2679" t="-4444" r="-178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00411" y="4765495"/>
                <a:ext cx="1771834" cy="369332"/>
              </a:xfrm>
              <a:prstGeom prst="rect">
                <a:avLst/>
              </a:prstGeom>
              <a:noFill/>
            </p:spPr>
            <p:txBody>
              <a:bodyPr wrap="square" rtlCol="0">
                <a:spAutoFit/>
              </a:bodyPr>
              <a:lstStyle/>
              <a:p>
                <a:r>
                  <a:rPr lang="en-US" dirty="0"/>
                  <a:t>For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oMath>
                </a14:m>
                <a:r>
                  <a:rPr lang="en-US" dirty="0"/>
                  <a:t>:</a:t>
                </a:r>
              </a:p>
            </p:txBody>
          </p:sp>
        </mc:Choice>
        <mc:Fallback xmlns="">
          <p:sp>
            <p:nvSpPr>
              <p:cNvPr id="17" name="TextBox 16"/>
              <p:cNvSpPr txBox="1">
                <a:spLocks noRot="1" noChangeAspect="1" noMove="1" noResize="1" noEditPoints="1" noAdjustHandles="1" noChangeArrowheads="1" noChangeShapeType="1" noTextEdit="1"/>
              </p:cNvSpPr>
              <p:nvPr/>
            </p:nvSpPr>
            <p:spPr>
              <a:xfrm>
                <a:off x="100411" y="4765495"/>
                <a:ext cx="1771834" cy="369332"/>
              </a:xfrm>
              <a:prstGeom prst="rect">
                <a:avLst/>
              </a:prstGeom>
              <a:blipFill>
                <a:blip r:embed="rId16"/>
                <a:stretch>
                  <a:fillRect l="-274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816068" y="4742353"/>
                <a:ext cx="1771834" cy="369332"/>
              </a:xfrm>
              <a:prstGeom prst="rect">
                <a:avLst/>
              </a:prstGeom>
              <a:noFill/>
            </p:spPr>
            <p:txBody>
              <a:bodyPr wrap="square" rtlCol="0">
                <a:spAutoFit/>
              </a:bodyPr>
              <a:lstStyle/>
              <a:p>
                <a:r>
                  <a:rPr lang="en-US" dirty="0"/>
                  <a:t>For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a:t>
                </a:r>
              </a:p>
            </p:txBody>
          </p:sp>
        </mc:Choice>
        <mc:Fallback xmlns="">
          <p:sp>
            <p:nvSpPr>
              <p:cNvPr id="18" name="TextBox 17"/>
              <p:cNvSpPr txBox="1">
                <a:spLocks noRot="1" noChangeAspect="1" noMove="1" noResize="1" noEditPoints="1" noAdjustHandles="1" noChangeArrowheads="1" noChangeShapeType="1" noTextEdit="1"/>
              </p:cNvSpPr>
              <p:nvPr/>
            </p:nvSpPr>
            <p:spPr>
              <a:xfrm>
                <a:off x="4816068" y="4742353"/>
                <a:ext cx="1771834" cy="369332"/>
              </a:xfrm>
              <a:prstGeom prst="rect">
                <a:avLst/>
              </a:prstGeom>
              <a:blipFill>
                <a:blip r:embed="rId17"/>
                <a:stretch>
                  <a:fillRect l="-2749"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2594057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179" y="101515"/>
            <a:ext cx="4481383" cy="691162"/>
          </a:xfrm>
        </p:spPr>
        <p:txBody>
          <a:bodyPr>
            <a:noAutofit/>
          </a:bodyPr>
          <a:lstStyle/>
          <a:p>
            <a:r>
              <a:rPr lang="en-US" sz="3200" dirty="0"/>
              <a:t>Computational modeling</a:t>
            </a:r>
          </a:p>
        </p:txBody>
      </p:sp>
      <p:sp>
        <p:nvSpPr>
          <p:cNvPr id="3" name="Content Placeholder 2"/>
          <p:cNvSpPr>
            <a:spLocks noGrp="1"/>
          </p:cNvSpPr>
          <p:nvPr>
            <p:ph idx="1"/>
          </p:nvPr>
        </p:nvSpPr>
        <p:spPr>
          <a:xfrm>
            <a:off x="0" y="972065"/>
            <a:ext cx="5980670" cy="4081849"/>
          </a:xfrm>
        </p:spPr>
        <p:txBody>
          <a:bodyPr>
            <a:normAutofit fontScale="62500" lnSpcReduction="20000"/>
          </a:bodyPr>
          <a:lstStyle/>
          <a:p>
            <a:r>
              <a:rPr lang="en-US" b="1" dirty="0"/>
              <a:t>A computational model is a computational instantiation of a mathematical model that simulates the behavior of a system in order to study said system.</a:t>
            </a:r>
          </a:p>
          <a:p>
            <a:r>
              <a:rPr lang="en-US" dirty="0"/>
              <a:t>The system under study is often a complex nonlinear system for which simple, intuitive analytical solutions are not readily available. </a:t>
            </a:r>
          </a:p>
          <a:p>
            <a:r>
              <a:rPr lang="en-US" dirty="0"/>
              <a:t>Experimentation with the model is often done by adjusting the parameters of the system in the computer, and studying the differences in the outcome of the experiments. </a:t>
            </a:r>
          </a:p>
          <a:p>
            <a:r>
              <a:rPr lang="en-US" dirty="0"/>
              <a:t>Operation theories of the model can be derived/deduced from these computational experiments.</a:t>
            </a:r>
          </a:p>
          <a:p>
            <a:r>
              <a:rPr lang="en-US" dirty="0"/>
              <a:t>Examples of common computational models are weather forecasting, pharmacokinetics, flight simulators, molecular protein folding, biological systems, financial modeling, and neural network models.</a:t>
            </a:r>
          </a:p>
          <a:p>
            <a:r>
              <a:rPr lang="en-US" dirty="0"/>
              <a:t>The dynamics of complex systems are often described with </a:t>
            </a:r>
            <a:r>
              <a:rPr lang="en-US" b="1" dirty="0"/>
              <a:t>differential equations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446" y="3211624"/>
            <a:ext cx="2199190" cy="219919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6857" y="5149877"/>
            <a:ext cx="2542170" cy="169478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4271" y="1790187"/>
            <a:ext cx="2995950" cy="167371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8533" y="5053915"/>
            <a:ext cx="3062030" cy="172030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57" y="5149877"/>
            <a:ext cx="3157619" cy="154091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0477" y="0"/>
            <a:ext cx="2928550" cy="1722676"/>
          </a:xfrm>
          <a:prstGeom prst="rect">
            <a:avLst/>
          </a:prstGeom>
        </p:spPr>
      </p:pic>
    </p:spTree>
    <p:extLst>
      <p:ext uri="{BB962C8B-B14F-4D97-AF65-F5344CB8AC3E}">
        <p14:creationId xmlns:p14="http://schemas.microsoft.com/office/powerpoint/2010/main" val="3433574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Modeling algorithms for computational simulations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14272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Differential equations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7179" y="972065"/>
                <a:ext cx="5852983" cy="5675870"/>
              </a:xfrm>
            </p:spPr>
            <p:txBody>
              <a:bodyPr>
                <a:normAutofit fontScale="92500" lnSpcReduction="10000"/>
              </a:bodyPr>
              <a:lstStyle/>
              <a:p>
                <a:r>
                  <a:rPr lang="en-US" dirty="0"/>
                  <a:t>In our world things change, and describing how they change often ends up as a Differential Equation</a:t>
                </a:r>
              </a:p>
              <a:p>
                <a:r>
                  <a:rPr lang="en-US" dirty="0"/>
                  <a:t>A Differential Equation is an equation with a function and one or more of its derivatives</a:t>
                </a:r>
              </a:p>
              <a:p>
                <a:pPr lvl="1"/>
                <a:r>
                  <a:rPr lang="en-US" dirty="0"/>
                  <a:t>Example: an equation with the function </a:t>
                </a:r>
                <a14:m>
                  <m:oMath xmlns:m="http://schemas.openxmlformats.org/officeDocument/2006/math">
                    <m:r>
                      <a:rPr lang="en-US" b="0" i="1" smtClean="0">
                        <a:latin typeface="Cambria Math" panose="02040503050406030204" pitchFamily="18" charset="0"/>
                      </a:rPr>
                      <m:t>𝑦</m:t>
                    </m:r>
                  </m:oMath>
                </a14:m>
                <a:r>
                  <a:rPr lang="en-US" dirty="0"/>
                  <a:t> and its derivative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𝑑𝑦</m:t>
                        </m:r>
                      </m:num>
                      <m:den>
                        <m:r>
                          <a:rPr lang="en-US" i="1" smtClean="0">
                            <a:latin typeface="Cambria Math" panose="02040503050406030204" pitchFamily="18" charset="0"/>
                          </a:rPr>
                          <m:t>𝑑𝑥</m:t>
                        </m:r>
                      </m:den>
                    </m:f>
                  </m:oMath>
                </a14:m>
                <a:endParaRPr lang="en-US" dirty="0"/>
              </a:p>
              <a:p>
                <a:r>
                  <a:rPr lang="en-US" dirty="0"/>
                  <a:t>We solve a differential equation when we discover the function </a:t>
                </a:r>
                <a14:m>
                  <m:oMath xmlns:m="http://schemas.openxmlformats.org/officeDocument/2006/math">
                    <m:r>
                      <a:rPr lang="en-NZ" i="1">
                        <a:latin typeface="Cambria Math" panose="02040503050406030204" pitchFamily="18" charset="0"/>
                      </a:rPr>
                      <m:t>𝑦</m:t>
                    </m:r>
                  </m:oMath>
                </a14:m>
                <a:endParaRPr lang="en-US" dirty="0"/>
              </a:p>
              <a:p>
                <a:pPr lvl="1"/>
                <a:r>
                  <a:rPr lang="en-US" dirty="0"/>
                  <a:t>So we can model a phenomena </a:t>
                </a:r>
                <a14:m>
                  <m:oMath xmlns:m="http://schemas.openxmlformats.org/officeDocument/2006/math">
                    <m:r>
                      <a:rPr lang="en-NZ" b="0" i="1" smtClean="0">
                        <a:latin typeface="Cambria Math" panose="02040503050406030204" pitchFamily="18" charset="0"/>
                      </a:rPr>
                      <m:t>𝑦</m:t>
                    </m:r>
                  </m:oMath>
                </a14:m>
                <a:r>
                  <a:rPr lang="en-US" dirty="0"/>
                  <a:t> as a function of its rate of change and additional constraints</a:t>
                </a:r>
              </a:p>
              <a:p>
                <a:r>
                  <a:rPr lang="en-US" dirty="0"/>
                  <a:t>Mathematicians still don’t know how to solve many types of differential equations</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7179" y="972065"/>
                <a:ext cx="5852983" cy="5675870"/>
              </a:xfrm>
              <a:blipFill>
                <a:blip r:embed="rId3"/>
                <a:stretch>
                  <a:fillRect l="-1667" t="-2146" r="-1875" b="-644"/>
                </a:stretch>
              </a:blipFill>
            </p:spPr>
            <p:txBody>
              <a:bodyPr/>
              <a:lstStyle/>
              <a:p>
                <a:r>
                  <a:rPr lang="en-NZ">
                    <a:noFill/>
                  </a:rPr>
                  <a:t> </a:t>
                </a:r>
              </a:p>
            </p:txBody>
          </p:sp>
        </mc:Fallback>
      </mc:AlternateContent>
      <p:pic>
        <p:nvPicPr>
          <p:cNvPr id="5" name="Picture 4"/>
          <p:cNvPicPr>
            <a:picLocks noChangeAspect="1"/>
          </p:cNvPicPr>
          <p:nvPr/>
        </p:nvPicPr>
        <p:blipFill>
          <a:blip r:embed="rId4"/>
          <a:stretch>
            <a:fillRect/>
          </a:stretch>
        </p:blipFill>
        <p:spPr>
          <a:xfrm>
            <a:off x="6589240" y="792677"/>
            <a:ext cx="2286000" cy="1524000"/>
          </a:xfrm>
          <a:prstGeom prst="rect">
            <a:avLst/>
          </a:prstGeom>
        </p:spPr>
      </p:pic>
    </p:spTree>
    <p:extLst>
      <p:ext uri="{BB962C8B-B14F-4D97-AF65-F5344CB8AC3E}">
        <p14:creationId xmlns:p14="http://schemas.microsoft.com/office/powerpoint/2010/main" val="2590929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are differential equations useful?</a:t>
            </a:r>
          </a:p>
        </p:txBody>
      </p:sp>
      <p:sp>
        <p:nvSpPr>
          <p:cNvPr id="3" name="Content Placeholder 2"/>
          <p:cNvSpPr>
            <a:spLocks noGrp="1"/>
          </p:cNvSpPr>
          <p:nvPr>
            <p:ph idx="1"/>
          </p:nvPr>
        </p:nvSpPr>
        <p:spPr>
          <a:xfrm>
            <a:off x="0" y="934994"/>
            <a:ext cx="3810000" cy="4909751"/>
          </a:xfrm>
        </p:spPr>
        <p:txBody>
          <a:bodyPr>
            <a:normAutofit fontScale="92500" lnSpcReduction="10000"/>
          </a:bodyPr>
          <a:lstStyle/>
          <a:p>
            <a:r>
              <a:rPr lang="en-US" dirty="0"/>
              <a:t>Differential Equations can describe how populations change, how heat moves, how springs vibrate, how proteins fold, how radioactive material decays, how wind/water percolates/envelop a surface and much more. </a:t>
            </a:r>
          </a:p>
          <a:p>
            <a:r>
              <a:rPr lang="en-US" dirty="0"/>
              <a:t>Differential equations are a very natural way to describe many phenomena in the world.</a:t>
            </a:r>
          </a:p>
        </p:txBody>
      </p:sp>
      <p:pic>
        <p:nvPicPr>
          <p:cNvPr id="4" name="Picture 3"/>
          <p:cNvPicPr>
            <a:picLocks noChangeAspect="1"/>
          </p:cNvPicPr>
          <p:nvPr/>
        </p:nvPicPr>
        <p:blipFill>
          <a:blip r:embed="rId3"/>
          <a:stretch>
            <a:fillRect/>
          </a:stretch>
        </p:blipFill>
        <p:spPr>
          <a:xfrm>
            <a:off x="3810000" y="781050"/>
            <a:ext cx="5334000" cy="6076950"/>
          </a:xfrm>
          <a:prstGeom prst="rect">
            <a:avLst/>
          </a:prstGeom>
        </p:spPr>
      </p:pic>
    </p:spTree>
    <p:extLst>
      <p:ext uri="{BB962C8B-B14F-4D97-AF65-F5344CB8AC3E}">
        <p14:creationId xmlns:p14="http://schemas.microsoft.com/office/powerpoint/2010/main" val="2362317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1514"/>
            <a:ext cx="3829050" cy="870551"/>
          </a:xfrm>
        </p:spPr>
        <p:txBody>
          <a:bodyPr>
            <a:normAutofit/>
          </a:bodyPr>
          <a:lstStyle/>
          <a:p>
            <a:r>
              <a:rPr lang="en-US" sz="2800" dirty="0"/>
              <a:t>What to do with differential equations?</a:t>
            </a:r>
          </a:p>
        </p:txBody>
      </p:sp>
      <p:sp>
        <p:nvSpPr>
          <p:cNvPr id="3" name="Content Placeholder 2"/>
          <p:cNvSpPr>
            <a:spLocks noGrp="1"/>
          </p:cNvSpPr>
          <p:nvPr>
            <p:ph idx="1"/>
          </p:nvPr>
        </p:nvSpPr>
        <p:spPr>
          <a:xfrm>
            <a:off x="0" y="1346886"/>
            <a:ext cx="3829049" cy="2224218"/>
          </a:xfrm>
        </p:spPr>
        <p:txBody>
          <a:bodyPr>
            <a:normAutofit fontScale="55000" lnSpcReduction="20000"/>
          </a:bodyPr>
          <a:lstStyle/>
          <a:p>
            <a:r>
              <a:rPr lang="en-US" dirty="0"/>
              <a:t>On its own, a Differential Equation is a powerful way to express something, but it is hard to use.</a:t>
            </a:r>
          </a:p>
          <a:p>
            <a:r>
              <a:rPr lang="en-US" dirty="0"/>
              <a:t>So we try to solve them by turning the Differential Equation into a simpler equation without the differential bits, so we can do calculations, make graphs, predict the future, and so on.</a:t>
            </a:r>
          </a:p>
          <a:p>
            <a:r>
              <a:rPr lang="en-US" dirty="0"/>
              <a:t>So Differential Equations are great at describing things, but need to be solved to be useful.</a:t>
            </a:r>
          </a:p>
        </p:txBody>
      </p:sp>
      <p:pic>
        <p:nvPicPr>
          <p:cNvPr id="4" name="Picture 3"/>
          <p:cNvPicPr>
            <a:picLocks noChangeAspect="1"/>
          </p:cNvPicPr>
          <p:nvPr/>
        </p:nvPicPr>
        <p:blipFill>
          <a:blip r:embed="rId3"/>
          <a:stretch>
            <a:fillRect/>
          </a:stretch>
        </p:blipFill>
        <p:spPr>
          <a:xfrm>
            <a:off x="3829050" y="101515"/>
            <a:ext cx="5314950" cy="6686550"/>
          </a:xfrm>
          <a:prstGeom prst="rect">
            <a:avLst/>
          </a:prstGeom>
        </p:spPr>
      </p:pic>
      <p:pic>
        <p:nvPicPr>
          <p:cNvPr id="1026" name="Picture 2" descr="Image result for Compound interes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14" t="12717" r="3475" b="14720"/>
          <a:stretch/>
        </p:blipFill>
        <p:spPr bwMode="auto">
          <a:xfrm>
            <a:off x="420129" y="5589459"/>
            <a:ext cx="2681417" cy="11986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5"/>
          <a:srcRect l="1859" t="2659"/>
          <a:stretch/>
        </p:blipFill>
        <p:spPr>
          <a:xfrm>
            <a:off x="185351" y="3707027"/>
            <a:ext cx="3525102" cy="1795570"/>
          </a:xfrm>
          <a:prstGeom prst="rect">
            <a:avLst/>
          </a:prstGeom>
        </p:spPr>
      </p:pic>
    </p:spTree>
    <p:extLst>
      <p:ext uri="{BB962C8B-B14F-4D97-AF65-F5344CB8AC3E}">
        <p14:creationId xmlns:p14="http://schemas.microsoft.com/office/powerpoint/2010/main" val="1856663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1515"/>
            <a:ext cx="3878904" cy="691162"/>
          </a:xfrm>
        </p:spPr>
        <p:txBody>
          <a:bodyPr>
            <a:noAutofit/>
          </a:bodyPr>
          <a:lstStyle/>
          <a:p>
            <a:r>
              <a:rPr lang="en-US" sz="2400" dirty="0"/>
              <a:t>Solving differential equations</a:t>
            </a:r>
            <a:br>
              <a:rPr lang="en-US" sz="2400" dirty="0"/>
            </a:br>
            <a:r>
              <a:rPr lang="en-US" sz="2400" dirty="0"/>
              <a:t>(optional)</a:t>
            </a:r>
          </a:p>
        </p:txBody>
      </p:sp>
      <p:sp>
        <p:nvSpPr>
          <p:cNvPr id="3" name="Content Placeholder 2"/>
          <p:cNvSpPr>
            <a:spLocks noGrp="1"/>
          </p:cNvSpPr>
          <p:nvPr>
            <p:ph idx="1"/>
          </p:nvPr>
        </p:nvSpPr>
        <p:spPr>
          <a:xfrm>
            <a:off x="1" y="972065"/>
            <a:ext cx="3886199" cy="3884140"/>
          </a:xfrm>
        </p:spPr>
        <p:txBody>
          <a:bodyPr>
            <a:noAutofit/>
          </a:bodyPr>
          <a:lstStyle/>
          <a:p>
            <a:r>
              <a:rPr lang="en-US" sz="1800" dirty="0"/>
              <a:t>Separation of Variables is a special method to solve some Differential Equations</a:t>
            </a:r>
          </a:p>
          <a:p>
            <a:r>
              <a:rPr lang="en-US" sz="1800" dirty="0"/>
              <a:t>It involves 3 Steps:</a:t>
            </a:r>
          </a:p>
          <a:p>
            <a:pPr marL="514350" indent="-514350">
              <a:buFont typeface="+mj-lt"/>
              <a:buAutoNum type="arabicPeriod"/>
            </a:pPr>
            <a:r>
              <a:rPr lang="en-US" sz="1800" dirty="0"/>
              <a:t>Move all the y terms (including </a:t>
            </a:r>
            <a:r>
              <a:rPr lang="en-US" sz="1800" dirty="0" err="1"/>
              <a:t>dy</a:t>
            </a:r>
            <a:r>
              <a:rPr lang="en-US" sz="1800" dirty="0"/>
              <a:t>) to one side of the equation and all the x terms (including dx) to the other side.</a:t>
            </a:r>
          </a:p>
          <a:p>
            <a:pPr marL="514350" indent="-514350">
              <a:buFont typeface="+mj-lt"/>
              <a:buAutoNum type="arabicPeriod"/>
            </a:pPr>
            <a:r>
              <a:rPr lang="en-US" sz="1800" dirty="0"/>
              <a:t>Integrate one side with respect to y and the other side with respect to x. Don't forget "+ C" (the constant of integration).</a:t>
            </a:r>
          </a:p>
          <a:p>
            <a:pPr marL="514350" indent="-514350">
              <a:buFont typeface="+mj-lt"/>
              <a:buAutoNum type="arabicPeriod"/>
            </a:pPr>
            <a:r>
              <a:rPr lang="en-US" sz="1800" dirty="0"/>
              <a:t>Simplify</a:t>
            </a:r>
          </a:p>
        </p:txBody>
      </p:sp>
      <p:pic>
        <p:nvPicPr>
          <p:cNvPr id="4" name="Picture 3"/>
          <p:cNvPicPr>
            <a:picLocks noChangeAspect="1"/>
          </p:cNvPicPr>
          <p:nvPr/>
        </p:nvPicPr>
        <p:blipFill>
          <a:blip r:embed="rId3"/>
          <a:stretch>
            <a:fillRect/>
          </a:stretch>
        </p:blipFill>
        <p:spPr>
          <a:xfrm>
            <a:off x="7296" y="4856205"/>
            <a:ext cx="3878904" cy="1012224"/>
          </a:xfrm>
          <a:prstGeom prst="rect">
            <a:avLst/>
          </a:prstGeom>
        </p:spPr>
      </p:pic>
      <p:pic>
        <p:nvPicPr>
          <p:cNvPr id="5" name="Picture 4"/>
          <p:cNvPicPr>
            <a:picLocks noChangeAspect="1"/>
          </p:cNvPicPr>
          <p:nvPr/>
        </p:nvPicPr>
        <p:blipFill>
          <a:blip r:embed="rId4"/>
          <a:stretch>
            <a:fillRect/>
          </a:stretch>
        </p:blipFill>
        <p:spPr>
          <a:xfrm>
            <a:off x="3886200" y="0"/>
            <a:ext cx="5257800" cy="6819900"/>
          </a:xfrm>
          <a:prstGeom prst="rect">
            <a:avLst/>
          </a:prstGeom>
        </p:spPr>
      </p:pic>
      <p:sp>
        <p:nvSpPr>
          <p:cNvPr id="6" name="Rectangle 5"/>
          <p:cNvSpPr/>
          <p:nvPr/>
        </p:nvSpPr>
        <p:spPr>
          <a:xfrm>
            <a:off x="0" y="5934670"/>
            <a:ext cx="3768811" cy="923330"/>
          </a:xfrm>
          <a:prstGeom prst="rect">
            <a:avLst/>
          </a:prstGeom>
        </p:spPr>
        <p:txBody>
          <a:bodyPr wrap="square">
            <a:spAutoFit/>
          </a:bodyPr>
          <a:lstStyle/>
          <a:p>
            <a:pPr marL="285750" indent="-285750">
              <a:buFont typeface="Arial" panose="020B0604020202020204" pitchFamily="34" charset="0"/>
              <a:buChar char="•"/>
            </a:pPr>
            <a:r>
              <a:rPr lang="en-US" dirty="0"/>
              <a:t>Thankfully, we can also use computational aid to solve differential equations</a:t>
            </a:r>
          </a:p>
        </p:txBody>
      </p:sp>
      <p:sp>
        <p:nvSpPr>
          <p:cNvPr id="7" name="Rectangle 6"/>
          <p:cNvSpPr/>
          <p:nvPr/>
        </p:nvSpPr>
        <p:spPr>
          <a:xfrm>
            <a:off x="6128951" y="321276"/>
            <a:ext cx="1025611" cy="471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p:cNvSpPr/>
          <p:nvPr/>
        </p:nvSpPr>
        <p:spPr>
          <a:xfrm>
            <a:off x="6128950" y="6042454"/>
            <a:ext cx="815547" cy="384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288EFD1-47E6-4247-A77F-D0BAF61D842E}"/>
                  </a:ext>
                </a:extLst>
              </p14:cNvPr>
              <p14:cNvContentPartPr/>
              <p14:nvPr/>
            </p14:nvContentPartPr>
            <p14:xfrm>
              <a:off x="8627400" y="4272120"/>
              <a:ext cx="360" cy="3600"/>
            </p14:xfrm>
          </p:contentPart>
        </mc:Choice>
        <mc:Fallback xmlns="">
          <p:pic>
            <p:nvPicPr>
              <p:cNvPr id="9" name="Ink 8">
                <a:extLst>
                  <a:ext uri="{FF2B5EF4-FFF2-40B4-BE49-F238E27FC236}">
                    <a16:creationId xmlns:a16="http://schemas.microsoft.com/office/drawing/2014/main" id="{F288EFD1-47E6-4247-A77F-D0BAF61D842E}"/>
                  </a:ext>
                </a:extLst>
              </p:cNvPr>
              <p:cNvPicPr/>
              <p:nvPr/>
            </p:nvPicPr>
            <p:blipFill>
              <a:blip r:embed="rId6"/>
              <a:stretch>
                <a:fillRect/>
              </a:stretch>
            </p:blipFill>
            <p:spPr>
              <a:xfrm>
                <a:off x="8618040" y="4262760"/>
                <a:ext cx="19080" cy="22320"/>
              </a:xfrm>
              <a:prstGeom prst="rect">
                <a:avLst/>
              </a:prstGeom>
            </p:spPr>
          </p:pic>
        </mc:Fallback>
      </mc:AlternateContent>
    </p:spTree>
    <p:extLst>
      <p:ext uri="{BB962C8B-B14F-4D97-AF65-F5344CB8AC3E}">
        <p14:creationId xmlns:p14="http://schemas.microsoft.com/office/powerpoint/2010/main" val="327392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179" y="116115"/>
            <a:ext cx="8377880" cy="1058552"/>
          </a:xfrm>
        </p:spPr>
        <p:txBody>
          <a:bodyPr/>
          <a:lstStyle/>
          <a:p>
            <a:pPr marL="0" indent="0">
              <a:buNone/>
            </a:pPr>
            <a:r>
              <a:rPr lang="en-US" dirty="0"/>
              <a:t>Once you have solved the differential equation you can carry out simulations</a:t>
            </a:r>
          </a:p>
        </p:txBody>
      </p:sp>
      <mc:AlternateContent xmlns:mc="http://schemas.openxmlformats.org/markup-compatibility/2006" xmlns:a14="http://schemas.microsoft.com/office/drawing/2010/main">
        <mc:Choice Requires="a14">
          <p:sp>
            <p:nvSpPr>
              <p:cNvPr id="6" name="TextBox 5"/>
              <p:cNvSpPr txBox="1"/>
              <p:nvPr/>
            </p:nvSpPr>
            <p:spPr>
              <a:xfrm>
                <a:off x="125899" y="1559261"/>
                <a:ext cx="4898247" cy="5045227"/>
              </a:xfrm>
              <a:prstGeom prst="rect">
                <a:avLst/>
              </a:prstGeom>
              <a:noFill/>
            </p:spPr>
            <p:txBody>
              <a:bodyPr wrap="square" rtlCol="0">
                <a:spAutoFit/>
              </a:bodyPr>
              <a:lstStyle/>
              <a:p>
                <a:pPr marL="285750" indent="-285750">
                  <a:buFont typeface="Arial" panose="020B0604020202020204" pitchFamily="34" charset="0"/>
                  <a:buChar char="•"/>
                </a:pPr>
                <a:r>
                  <a:rPr lang="en-US" dirty="0"/>
                  <a:t>The differential equation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𝑁</m:t>
                        </m:r>
                      </m:num>
                      <m:den>
                        <m:r>
                          <a:rPr lang="en-US" i="1" smtClean="0">
                            <a:latin typeface="Cambria Math" panose="02040503050406030204" pitchFamily="18" charset="0"/>
                          </a:rPr>
                          <m:t>𝑑</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𝑟𝑁</m:t>
                    </m:r>
                  </m:oMath>
                </a14:m>
                <a:r>
                  <a:rPr lang="en-US" dirty="0"/>
                  <a:t> can be solved</a:t>
                </a:r>
              </a:p>
              <a:p>
                <a:pPr marL="285750" indent="-285750">
                  <a:buFont typeface="Arial" panose="020B0604020202020204" pitchFamily="34" charset="0"/>
                  <a:buChar char="•"/>
                </a:pPr>
                <a:r>
                  <a:rPr lang="en-US" dirty="0"/>
                  <a:t>Solving a differential equation means solving for its unknown</a:t>
                </a:r>
              </a:p>
              <a:p>
                <a:pPr marL="285750" indent="-285750">
                  <a:buFont typeface="Arial" panose="020B0604020202020204" pitchFamily="34" charset="0"/>
                  <a:buChar char="•"/>
                </a:pPr>
                <a:r>
                  <a:rPr lang="en-US" dirty="0"/>
                  <a:t>The solution of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𝑑𝑁</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𝑟𝑁</m:t>
                    </m:r>
                  </m:oMath>
                </a14:m>
                <a:r>
                  <a:rPr lang="en-US" dirty="0"/>
                  <a:t> is:</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𝑟𝑡</m:t>
                        </m:r>
                      </m:sup>
                    </m:sSup>
                  </m:oMath>
                </a14:m>
                <a:endParaRPr lang="en-US" dirty="0"/>
              </a:p>
              <a:p>
                <a:pPr marL="285750" indent="-285750">
                  <a:buFont typeface="Arial" panose="020B0604020202020204" pitchFamily="34" charset="0"/>
                  <a:buChar char="•"/>
                </a:pPr>
                <a:r>
                  <a:rPr lang="en-US" dirty="0"/>
                  <a:t>Solving a differential equation by hand is hard</a:t>
                </a:r>
              </a:p>
              <a:p>
                <a:pPr marL="285750" indent="-285750">
                  <a:buFont typeface="Arial" panose="020B0604020202020204" pitchFamily="34" charset="0"/>
                  <a:buChar char="•"/>
                </a:pPr>
                <a:r>
                  <a:rPr lang="en-US" dirty="0"/>
                  <a:t>Computers are handy for doing that</a:t>
                </a:r>
              </a:p>
              <a:p>
                <a:pPr marL="285750" indent="-285750">
                  <a:buFont typeface="Arial" panose="020B0604020202020204" pitchFamily="34" charset="0"/>
                  <a:buChar char="•"/>
                </a:pPr>
                <a:r>
                  <a:rPr lang="en-US" dirty="0"/>
                  <a:t>But not all differential equations can be solved (yet?)</a:t>
                </a:r>
              </a:p>
              <a:p>
                <a:pPr marL="285750" indent="-285750">
                  <a:buFont typeface="Arial" panose="020B0604020202020204" pitchFamily="34" charset="0"/>
                  <a:buChar char="•"/>
                </a:pPr>
                <a:r>
                  <a:rPr lang="en-US" dirty="0"/>
                  <a:t>This is important because once you have solved a differential equation, you can simulate the phenomena in a computer</a:t>
                </a:r>
              </a:p>
              <a:p>
                <a:pPr marL="285750" indent="-285750">
                  <a:buFont typeface="Arial" panose="020B0604020202020204" pitchFamily="34" charset="0"/>
                  <a:buChar char="•"/>
                </a:pPr>
                <a:r>
                  <a:rPr lang="en-US" dirty="0"/>
                  <a:t>Here is the simulated behavior of the population according to our model: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=0.3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r>
                          <a:rPr lang="en-US" b="0" i="1" smtClean="0">
                            <a:latin typeface="Cambria Math" panose="02040503050406030204" pitchFamily="18" charset="0"/>
                          </a:rPr>
                          <m:t>𝑡</m:t>
                        </m:r>
                      </m:sup>
                    </m:sSup>
                  </m:oMath>
                </a14:m>
                <a:r>
                  <a:rPr lang="en-US" dirty="0"/>
                  <a:t> (population size as a function of time) which is an example of exponential growth</a:t>
                </a:r>
              </a:p>
            </p:txBody>
          </p:sp>
        </mc:Choice>
        <mc:Fallback xmlns="">
          <p:sp>
            <p:nvSpPr>
              <p:cNvPr id="6" name="TextBox 5"/>
              <p:cNvSpPr txBox="1">
                <a:spLocks noRot="1" noChangeAspect="1" noMove="1" noResize="1" noEditPoints="1" noAdjustHandles="1" noChangeArrowheads="1" noChangeShapeType="1" noTextEdit="1"/>
              </p:cNvSpPr>
              <p:nvPr/>
            </p:nvSpPr>
            <p:spPr>
              <a:xfrm>
                <a:off x="125899" y="1559261"/>
                <a:ext cx="4898247" cy="5045227"/>
              </a:xfrm>
              <a:prstGeom prst="rect">
                <a:avLst/>
              </a:prstGeom>
              <a:blipFill>
                <a:blip r:embed="rId2"/>
                <a:stretch>
                  <a:fillRect l="-872" r="-1743" b="-1088"/>
                </a:stretch>
              </a:blipFill>
            </p:spPr>
            <p:txBody>
              <a:bodyPr/>
              <a:lstStyle/>
              <a:p>
                <a:r>
                  <a:rPr lang="en-NZ">
                    <a:noFill/>
                  </a:rPr>
                  <a:t> </a:t>
                </a:r>
              </a:p>
            </p:txBody>
          </p:sp>
        </mc:Fallback>
      </mc:AlternateContent>
      <p:pic>
        <p:nvPicPr>
          <p:cNvPr id="7" name="Picture 6"/>
          <p:cNvPicPr>
            <a:picLocks noChangeAspect="1"/>
          </p:cNvPicPr>
          <p:nvPr/>
        </p:nvPicPr>
        <p:blipFill>
          <a:blip r:embed="rId3"/>
          <a:stretch>
            <a:fillRect/>
          </a:stretch>
        </p:blipFill>
        <p:spPr>
          <a:xfrm>
            <a:off x="5742144" y="3195637"/>
            <a:ext cx="3207403" cy="2917371"/>
          </a:xfrm>
          <a:prstGeom prst="rect">
            <a:avLst/>
          </a:prstGeom>
        </p:spPr>
      </p:pic>
      <p:sp>
        <p:nvSpPr>
          <p:cNvPr id="2" name="TextBox 1"/>
          <p:cNvSpPr txBox="1"/>
          <p:nvPr/>
        </p:nvSpPr>
        <p:spPr>
          <a:xfrm>
            <a:off x="7080421" y="6098380"/>
            <a:ext cx="1346886" cy="369332"/>
          </a:xfrm>
          <a:prstGeom prst="rect">
            <a:avLst/>
          </a:prstGeom>
          <a:noFill/>
        </p:spPr>
        <p:txBody>
          <a:bodyPr wrap="square" rtlCol="0">
            <a:spAutoFit/>
          </a:bodyPr>
          <a:lstStyle/>
          <a:p>
            <a:r>
              <a:rPr lang="en-US" dirty="0"/>
              <a:t>time</a:t>
            </a:r>
          </a:p>
        </p:txBody>
      </p:sp>
      <p:sp>
        <p:nvSpPr>
          <p:cNvPr id="5" name="TextBox 4"/>
          <p:cNvSpPr txBox="1"/>
          <p:nvPr/>
        </p:nvSpPr>
        <p:spPr>
          <a:xfrm rot="16200000">
            <a:off x="4719507" y="4168398"/>
            <a:ext cx="1791729" cy="338554"/>
          </a:xfrm>
          <a:prstGeom prst="rect">
            <a:avLst/>
          </a:prstGeom>
          <a:noFill/>
        </p:spPr>
        <p:txBody>
          <a:bodyPr wrap="square" rtlCol="0">
            <a:spAutoFit/>
          </a:bodyPr>
          <a:lstStyle/>
          <a:p>
            <a:r>
              <a:rPr lang="en-US" sz="1600" dirty="0"/>
              <a:t>Population size (N)</a:t>
            </a:r>
          </a:p>
        </p:txBody>
      </p:sp>
      <p:pic>
        <p:nvPicPr>
          <p:cNvPr id="8" name="Picture 7">
            <a:extLst>
              <a:ext uri="{FF2B5EF4-FFF2-40B4-BE49-F238E27FC236}">
                <a16:creationId xmlns:a16="http://schemas.microsoft.com/office/drawing/2014/main" id="{62935ED5-AA38-49DD-A71B-1E4CD04DEE3E}"/>
              </a:ext>
            </a:extLst>
          </p:cNvPr>
          <p:cNvPicPr>
            <a:picLocks noChangeAspect="1"/>
          </p:cNvPicPr>
          <p:nvPr/>
        </p:nvPicPr>
        <p:blipFill rotWithShape="1">
          <a:blip r:embed="rId4"/>
          <a:srcRect l="70952" b="80878"/>
          <a:stretch/>
        </p:blipFill>
        <p:spPr>
          <a:xfrm>
            <a:off x="6203036" y="796519"/>
            <a:ext cx="2746511" cy="2059883"/>
          </a:xfrm>
          <a:prstGeom prst="rect">
            <a:avLst/>
          </a:prstGeom>
        </p:spPr>
      </p:pic>
    </p:spTree>
    <p:extLst>
      <p:ext uri="{BB962C8B-B14F-4D97-AF65-F5344CB8AC3E}">
        <p14:creationId xmlns:p14="http://schemas.microsoft.com/office/powerpoint/2010/main" val="3669585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Adding complexity to our models</a:t>
            </a:r>
          </a:p>
        </p:txBody>
      </p:sp>
      <p:sp>
        <p:nvSpPr>
          <p:cNvPr id="3" name="Content Placeholder 2"/>
          <p:cNvSpPr>
            <a:spLocks noGrp="1"/>
          </p:cNvSpPr>
          <p:nvPr>
            <p:ph idx="1"/>
          </p:nvPr>
        </p:nvSpPr>
        <p:spPr/>
        <p:txBody>
          <a:bodyPr/>
          <a:lstStyle/>
          <a:p>
            <a:r>
              <a:rPr lang="en-US" dirty="0"/>
              <a:t>As we strive to increase the accuracy (realism) of our models, the complexity of the differential equations describing the phenomena grows</a:t>
            </a:r>
          </a:p>
        </p:txBody>
      </p:sp>
      <p:pic>
        <p:nvPicPr>
          <p:cNvPr id="4" name="Picture 3"/>
          <p:cNvPicPr>
            <a:picLocks noChangeAspect="1"/>
          </p:cNvPicPr>
          <p:nvPr/>
        </p:nvPicPr>
        <p:blipFill>
          <a:blip r:embed="rId3"/>
          <a:stretch>
            <a:fillRect/>
          </a:stretch>
        </p:blipFill>
        <p:spPr>
          <a:xfrm>
            <a:off x="1243399" y="2372498"/>
            <a:ext cx="7170632" cy="4399005"/>
          </a:xfrm>
          <a:prstGeom prst="rect">
            <a:avLst/>
          </a:prstGeom>
        </p:spPr>
      </p:pic>
    </p:spTree>
    <p:extLst>
      <p:ext uri="{BB962C8B-B14F-4D97-AF65-F5344CB8AC3E}">
        <p14:creationId xmlns:p14="http://schemas.microsoft.com/office/powerpoint/2010/main" val="3378398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7455"/>
            <a:ext cx="9609437" cy="691162"/>
          </a:xfrm>
        </p:spPr>
        <p:txBody>
          <a:bodyPr>
            <a:normAutofit/>
          </a:bodyPr>
          <a:lstStyle/>
          <a:p>
            <a:r>
              <a:rPr lang="en-US" sz="3600" dirty="0"/>
              <a:t>Adding complexity to the models/simulations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72064"/>
                <a:ext cx="5529943" cy="5885935"/>
              </a:xfrm>
            </p:spPr>
            <p:txBody>
              <a:bodyPr>
                <a:normAutofit fontScale="70000" lnSpcReduction="20000"/>
              </a:bodyPr>
              <a:lstStyle/>
              <a:p>
                <a:r>
                  <a:rPr lang="en-US" dirty="0"/>
                  <a:t>Our model for modeling </a:t>
                </a:r>
                <a:r>
                  <a:rPr lang="en-US" dirty="0" err="1"/>
                  <a:t>rabitt</a:t>
                </a:r>
                <a:r>
                  <a:rPr lang="en-US" dirty="0"/>
                  <a:t> population is very simple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𝑑𝑦</m:t>
                        </m:r>
                      </m:num>
                      <m:den>
                        <m:r>
                          <a:rPr lang="en-US" i="1" smtClean="0">
                            <a:latin typeface="Cambria Math" panose="02040503050406030204" pitchFamily="18" charset="0"/>
                          </a:rPr>
                          <m:t>𝑑𝑥</m:t>
                        </m:r>
                      </m:den>
                    </m:f>
                    <m:r>
                      <a:rPr lang="en-US" b="0" i="1" smtClean="0">
                        <a:latin typeface="Cambria Math" panose="02040503050406030204" pitchFamily="18" charset="0"/>
                      </a:rPr>
                      <m:t>=</m:t>
                    </m:r>
                    <m:r>
                      <a:rPr lang="en-US" b="0" i="1" smtClean="0">
                        <a:latin typeface="Cambria Math" panose="02040503050406030204" pitchFamily="18" charset="0"/>
                      </a:rPr>
                      <m:t>𝑟𝑁</m:t>
                    </m:r>
                  </m:oMath>
                </a14:m>
                <a:r>
                  <a:rPr lang="en-US" dirty="0"/>
                  <a:t> </a:t>
                </a:r>
              </a:p>
              <a:p>
                <a:r>
                  <a:rPr lang="en-US" dirty="0"/>
                  <a:t>When solved,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=0.3</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2</m:t>
                        </m:r>
                        <m:r>
                          <a:rPr lang="en-US" i="1">
                            <a:latin typeface="Cambria Math" panose="02040503050406030204" pitchFamily="18" charset="0"/>
                          </a:rPr>
                          <m:t>𝑡</m:t>
                        </m:r>
                      </m:sup>
                    </m:sSup>
                  </m:oMath>
                </a14:m>
                <a:r>
                  <a:rPr lang="en-US" dirty="0"/>
                  <a:t>it generates a model that behaves as exponential growth</a:t>
                </a:r>
              </a:p>
              <a:p>
                <a:r>
                  <a:rPr lang="en-US" dirty="0"/>
                  <a:t>The model therefore does not perfectly model the reality of the physical world, since rabbit populations do not grow to infinity</a:t>
                </a:r>
              </a:p>
              <a:p>
                <a:r>
                  <a:rPr lang="en-US" dirty="0"/>
                  <a:t>In real life, other factors dampen rapid population growth such as for instance the environment running out of food (or predators having an easier time finding rabbits)</a:t>
                </a:r>
              </a:p>
              <a:p>
                <a:r>
                  <a:rPr lang="en-US" dirty="0"/>
                  <a:t>We can create more complex models that take into account food limits in the environment</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𝑁</m:t>
                        </m:r>
                      </m:num>
                      <m:den>
                        <m:r>
                          <a:rPr lang="en-US" i="1" smtClean="0">
                            <a:latin typeface="Cambria Math" panose="02040503050406030204" pitchFamily="18" charset="0"/>
                          </a:rPr>
                          <m:t>𝑑</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𝑟𝑁</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𝑘</m:t>
                        </m:r>
                      </m:den>
                    </m:f>
                    <m:r>
                      <a:rPr lang="en-US" b="0" i="1" smtClean="0">
                        <a:latin typeface="Cambria Math" panose="02040503050406030204" pitchFamily="18" charset="0"/>
                      </a:rPr>
                      <m:t>)</m:t>
                    </m:r>
                  </m:oMath>
                </a14:m>
                <a:r>
                  <a:rPr lang="en-US" dirty="0"/>
                  <a:t> (The </a:t>
                </a:r>
                <a:r>
                  <a:rPr lang="en-US" dirty="0" err="1"/>
                  <a:t>Verhulst</a:t>
                </a:r>
                <a:r>
                  <a:rPr lang="en-US" dirty="0"/>
                  <a:t> Equation)</a:t>
                </a:r>
              </a:p>
              <a:p>
                <a:pPr lvl="1"/>
                <a:r>
                  <a:rPr lang="en-US" b="1" dirty="0"/>
                  <a:t>k</a:t>
                </a:r>
                <a:r>
                  <a:rPr lang="en-US" dirty="0"/>
                  <a:t> stands for the maximum population the food supply can support </a:t>
                </a:r>
              </a:p>
              <a:p>
                <a:pPr lvl="1"/>
                <a:r>
                  <a:rPr lang="en-US" dirty="0"/>
                  <a:t>The solution of the </a:t>
                </a:r>
                <a:r>
                  <a:rPr lang="en-US" dirty="0" err="1"/>
                  <a:t>Verhulst</a:t>
                </a:r>
                <a:r>
                  <a:rPr lang="en-US" dirty="0"/>
                  <a:t> Equation is: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m:t>
                        </m:r>
                      </m:num>
                      <m:den>
                        <m:r>
                          <a:rPr lang="en-US" b="0" i="1" smtClean="0">
                            <a:latin typeface="Cambria Math" panose="02040503050406030204" pitchFamily="18" charset="0"/>
                          </a:rPr>
                          <m:t>1+</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𝑟𝑡</m:t>
                            </m:r>
                          </m:sup>
                        </m:sSup>
                      </m:den>
                    </m:f>
                  </m:oMath>
                </a14:m>
                <a:endParaRPr lang="en-US" dirty="0"/>
              </a:p>
              <a:p>
                <a:r>
                  <a:rPr lang="en-US" dirty="0"/>
                  <a:t>You can add more complexity to the model by adding variables that account for predators, </a:t>
                </a:r>
                <a:r>
                  <a:rPr lang="en-US" err="1"/>
                  <a:t>seasons</a:t>
                </a:r>
                <a:r>
                  <a:rPr lang="en-US"/>
                  <a:t>, </a:t>
                </a:r>
                <a:r>
                  <a:rPr lang="en-US" dirty="0"/>
                  <a:t>etc.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72064"/>
                <a:ext cx="5529943" cy="5885935"/>
              </a:xfrm>
              <a:blipFill>
                <a:blip r:embed="rId3"/>
                <a:stretch>
                  <a:fillRect l="-992" t="-1863"/>
                </a:stretch>
              </a:blipFill>
            </p:spPr>
            <p:txBody>
              <a:bodyPr/>
              <a:lstStyle/>
              <a:p>
                <a:r>
                  <a:rPr lang="en-NZ">
                    <a:noFill/>
                  </a:rPr>
                  <a:t> </a:t>
                </a:r>
              </a:p>
            </p:txBody>
          </p:sp>
        </mc:Fallback>
      </mc:AlternateContent>
      <p:pic>
        <p:nvPicPr>
          <p:cNvPr id="4" name="Picture 3"/>
          <p:cNvPicPr>
            <a:picLocks noChangeAspect="1"/>
          </p:cNvPicPr>
          <p:nvPr/>
        </p:nvPicPr>
        <p:blipFill>
          <a:blip r:embed="rId4"/>
          <a:stretch>
            <a:fillRect/>
          </a:stretch>
        </p:blipFill>
        <p:spPr>
          <a:xfrm>
            <a:off x="5529943" y="4342039"/>
            <a:ext cx="3441371" cy="251596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08190" y="5393870"/>
                <a:ext cx="1845825"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prstClr val="black"/>
                          </a:solidFill>
                          <a:latin typeface="Cambria Math" panose="02040503050406030204" pitchFamily="18" charset="0"/>
                        </a:rPr>
                        <m:t>𝑁</m:t>
                      </m:r>
                      <m:r>
                        <a:rPr lang="en-US" sz="2000" i="1" smtClean="0">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b="0" i="1" smtClean="0">
                              <a:solidFill>
                                <a:prstClr val="black"/>
                              </a:solidFill>
                              <a:latin typeface="Cambria Math" panose="02040503050406030204" pitchFamily="18" charset="0"/>
                            </a:rPr>
                            <m:t>40</m:t>
                          </m:r>
                        </m:num>
                        <m:den>
                          <m:r>
                            <a:rPr lang="en-US" sz="2000" i="1">
                              <a:solidFill>
                                <a:prstClr val="black"/>
                              </a:solidFill>
                              <a:latin typeface="Cambria Math" panose="02040503050406030204" pitchFamily="18" charset="0"/>
                            </a:rPr>
                            <m:t>1+</m:t>
                          </m:r>
                          <m:sSup>
                            <m:sSupPr>
                              <m:ctrlPr>
                                <a:rPr lang="en-US" sz="2000" i="1">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5</m:t>
                              </m:r>
                              <m:r>
                                <a:rPr lang="en-US" sz="2000" i="1">
                                  <a:solidFill>
                                    <a:prstClr val="black"/>
                                  </a:solidFill>
                                  <a:latin typeface="Cambria Math" panose="02040503050406030204" pitchFamily="18" charset="0"/>
                                </a:rPr>
                                <m:t>𝑒</m:t>
                              </m:r>
                            </m:e>
                            <m:sup>
                              <m:r>
                                <a:rPr lang="en-US" sz="2000" i="1">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2</m:t>
                              </m:r>
                              <m:r>
                                <a:rPr lang="en-US" sz="2000" i="1">
                                  <a:solidFill>
                                    <a:prstClr val="black"/>
                                  </a:solidFill>
                                  <a:latin typeface="Cambria Math" panose="02040503050406030204" pitchFamily="18" charset="0"/>
                                </a:rPr>
                                <m:t>𝑡</m:t>
                              </m:r>
                            </m:sup>
                          </m:sSup>
                        </m:den>
                      </m:f>
                    </m:oMath>
                  </m:oMathPara>
                </a14:m>
                <a:endParaRPr lang="en-US" sz="1400" dirty="0"/>
              </a:p>
            </p:txBody>
          </p:sp>
        </mc:Choice>
        <mc:Fallback xmlns="">
          <p:sp>
            <p:nvSpPr>
              <p:cNvPr id="6" name="Rectangle 5"/>
              <p:cNvSpPr>
                <a:spLocks noRot="1" noChangeAspect="1" noMove="1" noResize="1" noEditPoints="1" noAdjustHandles="1" noChangeArrowheads="1" noChangeShapeType="1" noTextEdit="1"/>
              </p:cNvSpPr>
              <p:nvPr/>
            </p:nvSpPr>
            <p:spPr>
              <a:xfrm>
                <a:off x="7008190" y="5393870"/>
                <a:ext cx="1845825" cy="675698"/>
              </a:xfrm>
              <a:prstGeom prst="rect">
                <a:avLst/>
              </a:prstGeom>
              <a:blipFill>
                <a:blip r:embed="rId5"/>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6"/>
          <a:stretch>
            <a:fillRect/>
          </a:stretch>
        </p:blipFill>
        <p:spPr>
          <a:xfrm>
            <a:off x="5529943" y="895886"/>
            <a:ext cx="3206774" cy="2920237"/>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151587" y="1584305"/>
                <a:ext cx="1706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𝑁</m:t>
                      </m:r>
                      <m:r>
                        <a:rPr lang="en-US" sz="2400" i="1">
                          <a:solidFill>
                            <a:prstClr val="black"/>
                          </a:solidFill>
                          <a:latin typeface="Cambria Math" panose="02040503050406030204" pitchFamily="18" charset="0"/>
                        </a:rPr>
                        <m:t>=0.3</m:t>
                      </m:r>
                      <m:sSup>
                        <m:sSupPr>
                          <m:ctrlPr>
                            <a:rPr lang="en-US" sz="2400" i="1">
                              <a:solidFill>
                                <a:prstClr val="black"/>
                              </a:solidFill>
                              <a:latin typeface="Cambria Math" panose="02040503050406030204" pitchFamily="18" charset="0"/>
                            </a:rPr>
                          </m:ctrlPr>
                        </m:sSupPr>
                        <m:e>
                          <m:r>
                            <a:rPr lang="en-US" sz="2400" i="1">
                              <a:solidFill>
                                <a:prstClr val="black"/>
                              </a:solidFill>
                              <a:latin typeface="Cambria Math" panose="02040503050406030204" pitchFamily="18" charset="0"/>
                            </a:rPr>
                            <m:t>𝑒</m:t>
                          </m:r>
                        </m:e>
                        <m:sup>
                          <m:r>
                            <a:rPr lang="en-US" sz="2400" i="1">
                              <a:solidFill>
                                <a:prstClr val="black"/>
                              </a:solidFill>
                              <a:latin typeface="Cambria Math" panose="02040503050406030204" pitchFamily="18" charset="0"/>
                            </a:rPr>
                            <m:t>2</m:t>
                          </m:r>
                          <m:r>
                            <a:rPr lang="en-US" sz="2400" i="1">
                              <a:solidFill>
                                <a:prstClr val="black"/>
                              </a:solidFill>
                              <a:latin typeface="Cambria Math" panose="02040503050406030204" pitchFamily="18" charset="0"/>
                            </a:rPr>
                            <m:t>𝑡</m:t>
                          </m:r>
                        </m:sup>
                      </m:sSup>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6151587" y="1584305"/>
                <a:ext cx="1706429"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508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Overview </a:t>
            </a:r>
          </a:p>
        </p:txBody>
      </p:sp>
      <p:sp>
        <p:nvSpPr>
          <p:cNvPr id="3" name="Content Placeholder 2"/>
          <p:cNvSpPr>
            <a:spLocks noGrp="1"/>
          </p:cNvSpPr>
          <p:nvPr>
            <p:ph idx="1"/>
          </p:nvPr>
        </p:nvSpPr>
        <p:spPr>
          <a:xfrm>
            <a:off x="387179" y="972065"/>
            <a:ext cx="4889156" cy="5204898"/>
          </a:xfrm>
        </p:spPr>
        <p:txBody>
          <a:bodyPr>
            <a:normAutofit lnSpcReduction="10000"/>
          </a:bodyPr>
          <a:lstStyle/>
          <a:p>
            <a:r>
              <a:rPr lang="en-US" dirty="0"/>
              <a:t>Calculus is the study of how things change </a:t>
            </a:r>
          </a:p>
          <a:p>
            <a:endParaRPr lang="en-US" dirty="0"/>
          </a:p>
          <a:p>
            <a:r>
              <a:rPr lang="en-US" dirty="0"/>
              <a:t>Calculus provides a framework for</a:t>
            </a:r>
          </a:p>
          <a:p>
            <a:pPr lvl="1"/>
            <a:r>
              <a:rPr lang="en-US" dirty="0"/>
              <a:t>Computational modeling of systems in which there is change (i.e. predict) </a:t>
            </a:r>
          </a:p>
          <a:p>
            <a:pPr lvl="1"/>
            <a:r>
              <a:rPr lang="en-US" dirty="0"/>
              <a:t>Optimization</a:t>
            </a:r>
          </a:p>
          <a:p>
            <a:pPr lvl="2"/>
            <a:r>
              <a:rPr lang="en-US" dirty="0"/>
              <a:t>The derivative informs the way a function can be optimized (maximized, minimized)</a:t>
            </a:r>
          </a:p>
          <a:p>
            <a:pPr lvl="2"/>
            <a:r>
              <a:rPr lang="en-US" dirty="0">
                <a:solidFill>
                  <a:srgbClr val="FF0000"/>
                </a:solidFill>
              </a:rPr>
              <a:t>An enormous chunk of the modern technological edifice rests on the tools of calculus</a:t>
            </a:r>
          </a:p>
          <a:p>
            <a:pPr lvl="1"/>
            <a:endParaRPr lang="en-US" dirty="0"/>
          </a:p>
        </p:txBody>
      </p:sp>
      <p:pic>
        <p:nvPicPr>
          <p:cNvPr id="4" name="Picture 3"/>
          <p:cNvPicPr>
            <a:picLocks noChangeAspect="1"/>
          </p:cNvPicPr>
          <p:nvPr/>
        </p:nvPicPr>
        <p:blipFill>
          <a:blip r:embed="rId3"/>
          <a:stretch>
            <a:fillRect/>
          </a:stretch>
        </p:blipFill>
        <p:spPr>
          <a:xfrm>
            <a:off x="6841619" y="101516"/>
            <a:ext cx="2193084" cy="3012388"/>
          </a:xfrm>
          <a:prstGeom prst="rect">
            <a:avLst/>
          </a:prstGeom>
        </p:spPr>
      </p:pic>
      <p:sp>
        <p:nvSpPr>
          <p:cNvPr id="5" name="Rectangle 4"/>
          <p:cNvSpPr/>
          <p:nvPr/>
        </p:nvSpPr>
        <p:spPr>
          <a:xfrm>
            <a:off x="7334603" y="3113904"/>
            <a:ext cx="1430456" cy="369332"/>
          </a:xfrm>
          <a:prstGeom prst="rect">
            <a:avLst/>
          </a:prstGeom>
        </p:spPr>
        <p:txBody>
          <a:bodyPr wrap="none">
            <a:spAutoFit/>
          </a:bodyPr>
          <a:lstStyle/>
          <a:p>
            <a:r>
              <a:rPr lang="en-US" i="1" dirty="0" err="1"/>
              <a:t>Issac</a:t>
            </a:r>
            <a:r>
              <a:rPr lang="en-US" i="1" dirty="0"/>
              <a:t> Newton</a:t>
            </a:r>
          </a:p>
        </p:txBody>
      </p:sp>
      <p:sp>
        <p:nvSpPr>
          <p:cNvPr id="7" name="Rectangle 6"/>
          <p:cNvSpPr/>
          <p:nvPr/>
        </p:nvSpPr>
        <p:spPr>
          <a:xfrm>
            <a:off x="6156259" y="6488668"/>
            <a:ext cx="2987741" cy="369332"/>
          </a:xfrm>
          <a:prstGeom prst="rect">
            <a:avLst/>
          </a:prstGeom>
        </p:spPr>
        <p:txBody>
          <a:bodyPr wrap="none">
            <a:spAutoFit/>
          </a:bodyPr>
          <a:lstStyle/>
          <a:p>
            <a:r>
              <a:rPr lang="en-US" dirty="0"/>
              <a:t>Gottfried Wilhelm von Leibniz</a:t>
            </a:r>
          </a:p>
        </p:txBody>
      </p:sp>
      <p:pic>
        <p:nvPicPr>
          <p:cNvPr id="8" name="Picture 7"/>
          <p:cNvPicPr>
            <a:picLocks noChangeAspect="1"/>
          </p:cNvPicPr>
          <p:nvPr/>
        </p:nvPicPr>
        <p:blipFill>
          <a:blip r:embed="rId4"/>
          <a:stretch>
            <a:fillRect/>
          </a:stretch>
        </p:blipFill>
        <p:spPr>
          <a:xfrm>
            <a:off x="6819183" y="3635719"/>
            <a:ext cx="2237955" cy="2700466"/>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156259" y="1330711"/>
                <a:ext cx="5616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156259" y="1330711"/>
                <a:ext cx="561629" cy="276999"/>
              </a:xfrm>
              <a:prstGeom prst="rect">
                <a:avLst/>
              </a:prstGeom>
              <a:blipFill>
                <a:blip r:embed="rId5"/>
                <a:stretch>
                  <a:fillRect l="-15217" t="-6522" r="-1521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47896" y="4722995"/>
                <a:ext cx="319768"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𝑑𝑥</m:t>
                          </m:r>
                        </m:den>
                      </m:f>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47896" y="4722995"/>
                <a:ext cx="319768" cy="52591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2553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srcRect t="8905" b="52481"/>
          <a:stretch/>
        </p:blipFill>
        <p:spPr>
          <a:xfrm>
            <a:off x="452927" y="780832"/>
            <a:ext cx="8312132" cy="2407211"/>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87179" y="101515"/>
                <a:ext cx="5530969" cy="691162"/>
              </a:xfrm>
            </p:spPr>
            <p:txBody>
              <a:bodyPr>
                <a:noAutofit/>
              </a:bodyPr>
              <a:lstStyle/>
              <a:p>
                <a:r>
                  <a:rPr lang="en-US" sz="3200" dirty="0"/>
                  <a:t>Polynomial functions: </a:t>
                </a:r>
                <a14:m>
                  <m:oMath xmlns:m="http://schemas.openxmlformats.org/officeDocument/2006/math">
                    <m:r>
                      <m:rPr>
                        <m:sty m:val="p"/>
                      </m:rPr>
                      <a:rPr lang="en-US" sz="3200" b="0" i="0" smtClean="0">
                        <a:latin typeface="Cambria Math" panose="02040503050406030204" pitchFamily="18" charset="0"/>
                      </a:rPr>
                      <m:t>y</m:t>
                    </m:r>
                    <m:r>
                      <a:rPr lang="en-US" sz="3200" b="0" i="0" smtClean="0">
                        <a:latin typeface="Cambria Math" panose="02040503050406030204" pitchFamily="18" charset="0"/>
                      </a:rPr>
                      <m:t>=</m:t>
                    </m:r>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oMath>
                </a14:m>
                <a:endParaRPr lang="en-US" sz="32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87179" y="101515"/>
                <a:ext cx="5530969" cy="691162"/>
              </a:xfrm>
              <a:blipFill>
                <a:blip r:embed="rId4"/>
                <a:stretch>
                  <a:fillRect l="-2867" t="-6195" b="-18584"/>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t="48861" b="2973"/>
          <a:stretch/>
        </p:blipFill>
        <p:spPr>
          <a:xfrm>
            <a:off x="420053" y="3669957"/>
            <a:ext cx="8312132" cy="300269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523013" y="3228171"/>
                <a:ext cx="601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523013" y="3228171"/>
                <a:ext cx="601190" cy="276999"/>
              </a:xfrm>
              <a:prstGeom prst="rect">
                <a:avLst/>
              </a:prstGeom>
              <a:blipFill>
                <a:blip r:embed="rId5"/>
                <a:stretch>
                  <a:fillRect l="-9184" r="-408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999852" y="3214723"/>
                <a:ext cx="12182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999852" y="3214723"/>
                <a:ext cx="1218282" cy="276999"/>
              </a:xfrm>
              <a:prstGeom prst="rect">
                <a:avLst/>
              </a:prstGeom>
              <a:blipFill>
                <a:blip r:embed="rId6"/>
                <a:stretch>
                  <a:fillRect l="-4500" r="-35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578181" y="3217343"/>
                <a:ext cx="17853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578181" y="3217343"/>
                <a:ext cx="1785361" cy="276999"/>
              </a:xfrm>
              <a:prstGeom prst="rect">
                <a:avLst/>
              </a:prstGeom>
              <a:blipFill>
                <a:blip r:embed="rId7"/>
                <a:stretch>
                  <a:fillRect l="-2730" t="-4444" r="-102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82166" y="6619611"/>
                <a:ext cx="189814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𝑐𝑥</m:t>
                      </m:r>
                      <m:r>
                        <a:rPr lang="en-US" sz="1400" b="0" i="1" smtClean="0">
                          <a:latin typeface="Cambria Math" panose="02040503050406030204" pitchFamily="18" charset="0"/>
                        </a:rPr>
                        <m:t>+</m:t>
                      </m:r>
                      <m:r>
                        <a:rPr lang="en-US" sz="1400" b="0" i="1" smtClean="0">
                          <a:latin typeface="Cambria Math" panose="02040503050406030204" pitchFamily="18" charset="0"/>
                        </a:rPr>
                        <m:t>𝑑</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782166" y="6619611"/>
                <a:ext cx="1898147" cy="215444"/>
              </a:xfrm>
              <a:prstGeom prst="rect">
                <a:avLst/>
              </a:prstGeom>
              <a:blipFill>
                <a:blip r:embed="rId8"/>
                <a:stretch>
                  <a:fillRect l="-1603" r="-1603"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25442" y="6619611"/>
                <a:ext cx="23927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𝑎𝑥</m:t>
                          </m:r>
                        </m:e>
                        <m:sup>
                          <m:r>
                            <a:rPr lang="en-US" sz="1400" b="0" i="1" smtClean="0">
                              <a:latin typeface="Cambria Math" panose="02040503050406030204" pitchFamily="18" charset="0"/>
                            </a:rPr>
                            <m:t>4</m:t>
                          </m:r>
                        </m:sup>
                      </m:sSup>
                      <m:r>
                        <a:rPr lang="en-US" sz="1400" b="0" i="1" smtClean="0">
                          <a:latin typeface="Cambria Math" panose="02040503050406030204" pitchFamily="18" charset="0"/>
                        </a:rPr>
                        <m:t>+</m:t>
                      </m:r>
                      <m:r>
                        <a:rPr lang="en-US" sz="1400" b="0" i="1" smtClean="0">
                          <a:latin typeface="Cambria Math" panose="02040503050406030204" pitchFamily="18" charset="0"/>
                        </a:rPr>
                        <m:t>𝑏</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m:t>
                      </m:r>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𝑏𝑥</m:t>
                      </m:r>
                      <m:r>
                        <a:rPr lang="en-US" sz="1400" b="0" i="1" smtClean="0">
                          <a:latin typeface="Cambria Math" panose="02040503050406030204" pitchFamily="18" charset="0"/>
                        </a:rPr>
                        <m:t>+</m:t>
                      </m:r>
                      <m:r>
                        <a:rPr lang="en-US" sz="1400" b="0" i="1" smtClean="0">
                          <a:latin typeface="Cambria Math" panose="02040503050406030204" pitchFamily="18" charset="0"/>
                        </a:rPr>
                        <m:t>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525442" y="6619611"/>
                <a:ext cx="2392706" cy="215444"/>
              </a:xfrm>
              <a:prstGeom prst="rect">
                <a:avLst/>
              </a:prstGeom>
              <a:blipFill>
                <a:blip r:embed="rId9"/>
                <a:stretch>
                  <a:fillRect l="-1272" r="-254"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186433" y="6619619"/>
                <a:ext cx="2981265" cy="21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5</m:t>
                              </m:r>
                            </m:sup>
                          </m:sSup>
                          <m:r>
                            <a:rPr lang="en-US" sz="1400" b="0" i="1" smtClean="0">
                              <a:latin typeface="Cambria Math" panose="02040503050406030204" pitchFamily="18" charset="0"/>
                            </a:rPr>
                            <m:t>+</m:t>
                          </m:r>
                          <m:r>
                            <a:rPr lang="en-US" sz="1400" b="0" i="1" smtClean="0">
                              <a:latin typeface="Cambria Math" panose="02040503050406030204" pitchFamily="18" charset="0"/>
                            </a:rPr>
                            <m:t>𝑏𝑥</m:t>
                          </m:r>
                        </m:e>
                        <m:sup>
                          <m:r>
                            <a:rPr lang="en-US" sz="1400" b="0" i="1" smtClean="0">
                              <a:latin typeface="Cambria Math" panose="02040503050406030204" pitchFamily="18" charset="0"/>
                            </a:rPr>
                            <m:t>4</m:t>
                          </m:r>
                        </m:sup>
                      </m:sSup>
                      <m:r>
                        <a:rPr lang="en-US" sz="1400" b="0" i="1" smtClean="0">
                          <a:latin typeface="Cambria Math" panose="02040503050406030204" pitchFamily="18" charset="0"/>
                        </a:rPr>
                        <m:t>+</m:t>
                      </m:r>
                      <m:r>
                        <a:rPr lang="en-US" sz="1400" b="0" i="1" smtClean="0">
                          <a:latin typeface="Cambria Math" panose="02040503050406030204" pitchFamily="18" charset="0"/>
                        </a:rPr>
                        <m:t>𝑐</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m:t>
                      </m:r>
                      <m:r>
                        <a:rPr lang="en-US" sz="1400" b="0" i="1" smtClean="0">
                          <a:latin typeface="Cambria Math" panose="02040503050406030204" pitchFamily="18" charset="0"/>
                        </a:rPr>
                        <m:t>𝑑</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𝑒𝑥</m:t>
                      </m:r>
                      <m:r>
                        <a:rPr lang="en-US" sz="1400" b="0" i="1" smtClean="0">
                          <a:latin typeface="Cambria Math" panose="02040503050406030204" pitchFamily="18" charset="0"/>
                        </a:rPr>
                        <m:t>+</m:t>
                      </m:r>
                      <m:r>
                        <a:rPr lang="en-US" sz="1400" b="0" i="1" smtClean="0">
                          <a:latin typeface="Cambria Math" panose="02040503050406030204" pitchFamily="18" charset="0"/>
                        </a:rPr>
                        <m:t>𝑓</m:t>
                      </m:r>
                    </m:oMath>
                  </m:oMathPara>
                </a14:m>
                <a:endParaRPr lang="en-US" sz="1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186433" y="6619619"/>
                <a:ext cx="2981265" cy="217817"/>
              </a:xfrm>
              <a:prstGeom prst="rect">
                <a:avLst/>
              </a:prstGeom>
              <a:blipFill>
                <a:blip r:embed="rId10"/>
                <a:stretch>
                  <a:fillRect t="-2778"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544521" y="895134"/>
                <a:ext cx="1867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1544521" y="895134"/>
                <a:ext cx="186718" cy="276999"/>
              </a:xfrm>
              <a:prstGeom prst="rect">
                <a:avLst/>
              </a:prstGeom>
              <a:blipFill>
                <a:blip r:embed="rId11"/>
                <a:stretch>
                  <a:fillRect l="-32258" r="-2580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588653" y="171336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588653" y="1713360"/>
                <a:ext cx="183320" cy="276999"/>
              </a:xfrm>
              <a:prstGeom prst="rect">
                <a:avLst/>
              </a:prstGeom>
              <a:blipFill>
                <a:blip r:embed="rId12"/>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74002" y="814356"/>
                <a:ext cx="1867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174002" y="814356"/>
                <a:ext cx="186718" cy="276999"/>
              </a:xfrm>
              <a:prstGeom prst="rect">
                <a:avLst/>
              </a:prstGeom>
              <a:blipFill>
                <a:blip r:embed="rId13"/>
                <a:stretch>
                  <a:fillRect l="-33333" r="-3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218134" y="1632582"/>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218134" y="1632582"/>
                <a:ext cx="183320" cy="276999"/>
              </a:xfrm>
              <a:prstGeom prst="rect">
                <a:avLst/>
              </a:prstGeom>
              <a:blipFill>
                <a:blip r:embed="rId14"/>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111376" y="839070"/>
                <a:ext cx="1867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111376" y="839070"/>
                <a:ext cx="186718" cy="276999"/>
              </a:xfrm>
              <a:prstGeom prst="rect">
                <a:avLst/>
              </a:prstGeom>
              <a:blipFill>
                <a:blip r:embed="rId15"/>
                <a:stretch>
                  <a:fillRect l="-33333" r="-3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155508" y="1657296"/>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8155508" y="1657296"/>
                <a:ext cx="183320" cy="276999"/>
              </a:xfrm>
              <a:prstGeom prst="rect">
                <a:avLst/>
              </a:prstGeom>
              <a:blipFill>
                <a:blip r:embed="rId16"/>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44521" y="3742331"/>
                <a:ext cx="1867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544521" y="3742331"/>
                <a:ext cx="186718" cy="276999"/>
              </a:xfrm>
              <a:prstGeom prst="rect">
                <a:avLst/>
              </a:prstGeom>
              <a:blipFill>
                <a:blip r:embed="rId17"/>
                <a:stretch>
                  <a:fillRect l="-32258" r="-2580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496993" y="4793874"/>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496993" y="4793874"/>
                <a:ext cx="183320" cy="276999"/>
              </a:xfrm>
              <a:prstGeom prst="rect">
                <a:avLst/>
              </a:prstGeom>
              <a:blipFill>
                <a:blip r:embed="rId18"/>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514261" y="3830135"/>
                <a:ext cx="1867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4514261" y="3830135"/>
                <a:ext cx="186718" cy="276999"/>
              </a:xfrm>
              <a:prstGeom prst="rect">
                <a:avLst/>
              </a:prstGeom>
              <a:blipFill>
                <a:blip r:embed="rId19"/>
                <a:stretch>
                  <a:fillRect l="-33333" r="-30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401454" y="4859235"/>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5401454" y="4859235"/>
                <a:ext cx="183320" cy="276999"/>
              </a:xfrm>
              <a:prstGeom prst="rect">
                <a:avLst/>
              </a:prstGeom>
              <a:blipFill>
                <a:blip r:embed="rId20"/>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08764" y="3927231"/>
                <a:ext cx="1867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7108764" y="3927231"/>
                <a:ext cx="186718" cy="276999"/>
              </a:xfrm>
              <a:prstGeom prst="rect">
                <a:avLst/>
              </a:prstGeom>
              <a:blipFill>
                <a:blip r:embed="rId21"/>
                <a:stretch>
                  <a:fillRect l="-32258" r="-25806"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305915" y="4811575"/>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305915" y="4811575"/>
                <a:ext cx="183320" cy="276999"/>
              </a:xfrm>
              <a:prstGeom prst="rect">
                <a:avLst/>
              </a:prstGeom>
              <a:blipFill>
                <a:blip r:embed="rId22"/>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748481" y="-12249"/>
                <a:ext cx="219438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independent variable</a:t>
                </a:r>
              </a:p>
            </p:txBody>
          </p:sp>
        </mc:Choice>
        <mc:Fallback xmlns="">
          <p:sp>
            <p:nvSpPr>
              <p:cNvPr id="3" name="TextBox 2"/>
              <p:cNvSpPr txBox="1">
                <a:spLocks noRot="1" noChangeAspect="1" noMove="1" noResize="1" noEditPoints="1" noAdjustHandles="1" noChangeArrowheads="1" noChangeShapeType="1" noTextEdit="1"/>
              </p:cNvSpPr>
              <p:nvPr/>
            </p:nvSpPr>
            <p:spPr>
              <a:xfrm>
                <a:off x="6748481" y="-12249"/>
                <a:ext cx="2194383" cy="276999"/>
              </a:xfrm>
              <a:prstGeom prst="rect">
                <a:avLst/>
              </a:prstGeom>
              <a:blipFill>
                <a:blip r:embed="rId23"/>
                <a:stretch>
                  <a:fillRect l="-2778" t="-28889" r="-5833"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133241" y="286463"/>
                <a:ext cx="2833468"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dependent variable</a:t>
                </a:r>
              </a:p>
            </p:txBody>
          </p:sp>
        </mc:Choice>
        <mc:Fallback xmlns="">
          <p:sp>
            <p:nvSpPr>
              <p:cNvPr id="26" name="TextBox 25"/>
              <p:cNvSpPr txBox="1">
                <a:spLocks noRot="1" noChangeAspect="1" noMove="1" noResize="1" noEditPoints="1" noAdjustHandles="1" noChangeArrowheads="1" noChangeShapeType="1" noTextEdit="1"/>
              </p:cNvSpPr>
              <p:nvPr/>
            </p:nvSpPr>
            <p:spPr>
              <a:xfrm>
                <a:off x="6133241" y="286463"/>
                <a:ext cx="2833468" cy="276999"/>
              </a:xfrm>
              <a:prstGeom prst="rect">
                <a:avLst/>
              </a:prstGeom>
              <a:blipFill>
                <a:blip r:embed="rId24"/>
                <a:stretch>
                  <a:fillRect l="-3011" t="-28889" r="-4516" b="-51111"/>
                </a:stretch>
              </a:blipFill>
            </p:spPr>
            <p:txBody>
              <a:bodyPr/>
              <a:lstStyle/>
              <a:p>
                <a:r>
                  <a:rPr lang="en-US">
                    <a:noFill/>
                  </a:rPr>
                  <a:t> </a:t>
                </a:r>
              </a:p>
            </p:txBody>
          </p:sp>
        </mc:Fallback>
      </mc:AlternateContent>
    </p:spTree>
    <p:extLst>
      <p:ext uri="{BB962C8B-B14F-4D97-AF65-F5344CB8AC3E}">
        <p14:creationId xmlns:p14="http://schemas.microsoft.com/office/powerpoint/2010/main" val="78531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994" y="103358"/>
            <a:ext cx="9143999" cy="691162"/>
          </a:xfrm>
        </p:spPr>
        <p:txBody>
          <a:bodyPr>
            <a:noAutofit/>
          </a:bodyPr>
          <a:lstStyle/>
          <a:p>
            <a:r>
              <a:rPr lang="en-US" sz="3200" dirty="0"/>
              <a:t>Finding the roots/solutions of a polynomial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7179" y="972065"/>
                <a:ext cx="4839729" cy="1993815"/>
              </a:xfrm>
            </p:spPr>
            <p:txBody>
              <a:bodyPr/>
              <a:lstStyle/>
              <a:p>
                <a:r>
                  <a:rPr lang="en-US" dirty="0"/>
                  <a:t>Solving a function means finding the roots</a:t>
                </a:r>
              </a:p>
              <a:p>
                <a:r>
                  <a:rPr lang="en-US" dirty="0"/>
                  <a:t>A root is where the function </a:t>
                </a:r>
                <a14:m>
                  <m:oMath xmlns:m="http://schemas.openxmlformats.org/officeDocument/2006/math">
                    <m:r>
                      <a:rPr lang="en-US" i="1" dirty="0" smtClean="0">
                        <a:latin typeface="Cambria Math" panose="02040503050406030204" pitchFamily="18" charset="0"/>
                      </a:rPr>
                      <m:t>𝑦</m:t>
                    </m:r>
                  </m:oMath>
                </a14:m>
                <a:r>
                  <a:rPr lang="en-US" dirty="0"/>
                  <a:t> value is equal to zero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7179" y="972065"/>
                <a:ext cx="4839729" cy="1993815"/>
              </a:xfrm>
              <a:blipFill>
                <a:blip r:embed="rId3"/>
                <a:stretch>
                  <a:fillRect l="-2270" t="-4878"/>
                </a:stretch>
              </a:blipFill>
            </p:spPr>
            <p:txBody>
              <a:bodyPr/>
              <a:lstStyle/>
              <a:p>
                <a:r>
                  <a:rPr lang="en-NZ">
                    <a:noFill/>
                  </a:rPr>
                  <a:t> </a:t>
                </a:r>
              </a:p>
            </p:txBody>
          </p:sp>
        </mc:Fallback>
      </mc:AlternateContent>
      <p:pic>
        <p:nvPicPr>
          <p:cNvPr id="4" name="Picture 3"/>
          <p:cNvPicPr>
            <a:picLocks noChangeAspect="1"/>
          </p:cNvPicPr>
          <p:nvPr/>
        </p:nvPicPr>
        <p:blipFill>
          <a:blip r:embed="rId4"/>
          <a:stretch>
            <a:fillRect/>
          </a:stretch>
        </p:blipFill>
        <p:spPr>
          <a:xfrm>
            <a:off x="5622324" y="792676"/>
            <a:ext cx="3317274" cy="2616441"/>
          </a:xfrm>
          <a:prstGeom prst="rect">
            <a:avLst/>
          </a:prstGeom>
        </p:spPr>
      </p:pic>
      <p:pic>
        <p:nvPicPr>
          <p:cNvPr id="5" name="Picture 4"/>
          <p:cNvPicPr>
            <a:picLocks noChangeAspect="1"/>
          </p:cNvPicPr>
          <p:nvPr/>
        </p:nvPicPr>
        <p:blipFill>
          <a:blip r:embed="rId5"/>
          <a:stretch>
            <a:fillRect/>
          </a:stretch>
        </p:blipFill>
        <p:spPr>
          <a:xfrm>
            <a:off x="387179" y="2965880"/>
            <a:ext cx="5139264" cy="3793266"/>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C57D465-211D-4625-AA45-F2FE9D16DEFC}"/>
                  </a:ext>
                </a:extLst>
              </p14:cNvPr>
              <p14:cNvContentPartPr/>
              <p14:nvPr/>
            </p14:nvContentPartPr>
            <p14:xfrm>
              <a:off x="-1165680" y="1877430"/>
              <a:ext cx="360" cy="360"/>
            </p14:xfrm>
          </p:contentPart>
        </mc:Choice>
        <mc:Fallback xmlns="">
          <p:pic>
            <p:nvPicPr>
              <p:cNvPr id="6" name="Ink 5">
                <a:extLst>
                  <a:ext uri="{FF2B5EF4-FFF2-40B4-BE49-F238E27FC236}">
                    <a16:creationId xmlns:a16="http://schemas.microsoft.com/office/drawing/2014/main" id="{BC57D465-211D-4625-AA45-F2FE9D16DEFC}"/>
                  </a:ext>
                </a:extLst>
              </p:cNvPr>
              <p:cNvPicPr/>
              <p:nvPr/>
            </p:nvPicPr>
            <p:blipFill>
              <a:blip r:embed="rId7"/>
              <a:stretch>
                <a:fillRect/>
              </a:stretch>
            </p:blipFill>
            <p:spPr>
              <a:xfrm>
                <a:off x="-1174680" y="1868790"/>
                <a:ext cx="18000" cy="18000"/>
              </a:xfrm>
              <a:prstGeom prst="rect">
                <a:avLst/>
              </a:prstGeom>
            </p:spPr>
          </p:pic>
        </mc:Fallback>
      </mc:AlternateContent>
    </p:spTree>
    <p:extLst>
      <p:ext uri="{BB962C8B-B14F-4D97-AF65-F5344CB8AC3E}">
        <p14:creationId xmlns:p14="http://schemas.microsoft.com/office/powerpoint/2010/main" val="428580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Domain and range of a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7425" y="972065"/>
                <a:ext cx="8877721" cy="5204898"/>
              </a:xfrm>
            </p:spPr>
            <p:txBody>
              <a:bodyPr>
                <a:normAutofit/>
              </a:bodyPr>
              <a:lstStyle/>
              <a:p>
                <a:r>
                  <a:rPr lang="en-NZ" dirty="0"/>
                  <a:t>The domain of a function is the complete set of possible values of the independent variable </a:t>
                </a:r>
                <a14:m>
                  <m:oMath xmlns:m="http://schemas.openxmlformats.org/officeDocument/2006/math">
                    <m:r>
                      <a:rPr lang="en-US" b="0" i="1" smtClean="0">
                        <a:latin typeface="Cambria Math" panose="02040503050406030204" pitchFamily="18" charset="0"/>
                      </a:rPr>
                      <m:t>𝑥</m:t>
                    </m:r>
                  </m:oMath>
                </a14:m>
                <a:r>
                  <a:rPr lang="en-NZ" dirty="0"/>
                  <a:t>.</a:t>
                </a:r>
              </a:p>
              <a:p>
                <a:r>
                  <a:rPr lang="en-NZ" dirty="0"/>
                  <a:t>The range of a function is the complete set of all possible resulting values of the dependent variable (often denoted </a:t>
                </a:r>
                <a14:m>
                  <m:oMath xmlns:m="http://schemas.openxmlformats.org/officeDocument/2006/math">
                    <m:r>
                      <a:rPr lang="en-NZ" i="1" dirty="0" smtClean="0">
                        <a:latin typeface="Cambria Math" panose="02040503050406030204" pitchFamily="18" charset="0"/>
                      </a:rPr>
                      <m:t>𝑦</m:t>
                    </m:r>
                  </m:oMath>
                </a14:m>
                <a:r>
                  <a:rPr lang="en-NZ" dirty="0"/>
                  <a:t>), after we have substituted the domain.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7425" y="972065"/>
                <a:ext cx="8877721" cy="5204898"/>
              </a:xfrm>
              <a:blipFill>
                <a:blip r:embed="rId3"/>
                <a:stretch>
                  <a:fillRect l="-1235" t="-1874" r="-892"/>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2485622" y="3875902"/>
            <a:ext cx="5001227" cy="2982098"/>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6761848" y="4458976"/>
                <a:ext cx="9442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761848" y="4458976"/>
                <a:ext cx="944233" cy="276999"/>
              </a:xfrm>
              <a:prstGeom prst="rect">
                <a:avLst/>
              </a:prstGeom>
              <a:blipFill>
                <a:blip r:embed="rId5"/>
                <a:stretch>
                  <a:fillRect l="-5806" t="-2174" r="-8387" b="-32609"/>
                </a:stretch>
              </a:blipFill>
            </p:spPr>
            <p:txBody>
              <a:bodyPr/>
              <a:lstStyle/>
              <a:p>
                <a:r>
                  <a:rPr lang="en-US">
                    <a:noFill/>
                  </a:rPr>
                  <a:t> </a:t>
                </a:r>
              </a:p>
            </p:txBody>
          </p:sp>
        </mc:Fallback>
      </mc:AlternateContent>
    </p:spTree>
    <p:extLst>
      <p:ext uri="{BB962C8B-B14F-4D97-AF65-F5344CB8AC3E}">
        <p14:creationId xmlns:p14="http://schemas.microsoft.com/office/powerpoint/2010/main" val="341700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Slope </a:t>
            </a:r>
          </a:p>
        </p:txBody>
      </p:sp>
      <p:sp>
        <p:nvSpPr>
          <p:cNvPr id="3" name="Content Placeholder 2"/>
          <p:cNvSpPr>
            <a:spLocks noGrp="1"/>
          </p:cNvSpPr>
          <p:nvPr>
            <p:ph idx="1"/>
          </p:nvPr>
        </p:nvSpPr>
        <p:spPr>
          <a:xfrm>
            <a:off x="387179" y="972065"/>
            <a:ext cx="4378004" cy="5204898"/>
          </a:xfrm>
        </p:spPr>
        <p:txBody>
          <a:bodyPr>
            <a:normAutofit/>
          </a:bodyPr>
          <a:lstStyle/>
          <a:p>
            <a:r>
              <a:rPr lang="en-US" dirty="0"/>
              <a:t>The slope is a number that describes both the </a:t>
            </a:r>
            <a:r>
              <a:rPr lang="en-US" i="1" dirty="0"/>
              <a:t>direction</a:t>
            </a:r>
            <a:r>
              <a:rPr lang="en-US" dirty="0"/>
              <a:t> and the </a:t>
            </a:r>
            <a:r>
              <a:rPr lang="en-US" i="1" dirty="0"/>
              <a:t>steepness</a:t>
            </a:r>
            <a:r>
              <a:rPr lang="en-US" dirty="0"/>
              <a:t> of a line</a:t>
            </a:r>
          </a:p>
          <a:p>
            <a:r>
              <a:rPr lang="en-US" dirty="0"/>
              <a:t>It is easy to find the average slope between two points</a:t>
            </a:r>
          </a:p>
          <a:p>
            <a:r>
              <a:rPr lang="en-US" dirty="0"/>
              <a:t>But how do we find the slope </a:t>
            </a:r>
            <a:r>
              <a:rPr lang="en-US" b="1" dirty="0"/>
              <a:t>at</a:t>
            </a:r>
            <a:r>
              <a:rPr lang="en-US" dirty="0"/>
              <a:t> a point?</a:t>
            </a:r>
          </a:p>
          <a:p>
            <a:r>
              <a:rPr lang="en-US" dirty="0"/>
              <a:t>we use changes in x and y that shrink towards zero (change at the limit)</a:t>
            </a:r>
          </a:p>
        </p:txBody>
      </p:sp>
      <p:pic>
        <p:nvPicPr>
          <p:cNvPr id="4" name="Picture 3"/>
          <p:cNvPicPr>
            <a:picLocks noChangeAspect="1"/>
          </p:cNvPicPr>
          <p:nvPr/>
        </p:nvPicPr>
        <p:blipFill>
          <a:blip r:embed="rId3"/>
          <a:stretch>
            <a:fillRect/>
          </a:stretch>
        </p:blipFill>
        <p:spPr>
          <a:xfrm>
            <a:off x="5945659" y="972065"/>
            <a:ext cx="2819400" cy="1895475"/>
          </a:xfrm>
          <a:prstGeom prst="rect">
            <a:avLst/>
          </a:prstGeom>
        </p:spPr>
      </p:pic>
      <p:pic>
        <p:nvPicPr>
          <p:cNvPr id="6" name="Picture 5"/>
          <p:cNvPicPr>
            <a:picLocks noChangeAspect="1"/>
          </p:cNvPicPr>
          <p:nvPr/>
        </p:nvPicPr>
        <p:blipFill>
          <a:blip r:embed="rId4"/>
          <a:stretch>
            <a:fillRect/>
          </a:stretch>
        </p:blipFill>
        <p:spPr>
          <a:xfrm>
            <a:off x="4955059" y="2867540"/>
            <a:ext cx="1638300" cy="1743075"/>
          </a:xfrm>
          <a:prstGeom prst="rect">
            <a:avLst/>
          </a:prstGeom>
        </p:spPr>
      </p:pic>
      <p:pic>
        <p:nvPicPr>
          <p:cNvPr id="7" name="Picture 6"/>
          <p:cNvPicPr>
            <a:picLocks noChangeAspect="1"/>
          </p:cNvPicPr>
          <p:nvPr/>
        </p:nvPicPr>
        <p:blipFill>
          <a:blip r:embed="rId5"/>
          <a:stretch>
            <a:fillRect/>
          </a:stretch>
        </p:blipFill>
        <p:spPr>
          <a:xfrm>
            <a:off x="7235424" y="2867540"/>
            <a:ext cx="1581150" cy="1790700"/>
          </a:xfrm>
          <a:prstGeom prst="rect">
            <a:avLst/>
          </a:prstGeom>
        </p:spPr>
      </p:pic>
      <p:pic>
        <p:nvPicPr>
          <p:cNvPr id="10" name="Picture 9"/>
          <p:cNvPicPr>
            <a:picLocks noChangeAspect="1"/>
          </p:cNvPicPr>
          <p:nvPr/>
        </p:nvPicPr>
        <p:blipFill>
          <a:blip r:embed="rId6"/>
          <a:stretch>
            <a:fillRect/>
          </a:stretch>
        </p:blipFill>
        <p:spPr>
          <a:xfrm>
            <a:off x="5774209" y="4858265"/>
            <a:ext cx="2150004" cy="1999735"/>
          </a:xfrm>
          <a:prstGeom prst="rect">
            <a:avLst/>
          </a:prstGeom>
        </p:spPr>
      </p:pic>
      <p:sp>
        <p:nvSpPr>
          <p:cNvPr id="11" name="TextBox 10"/>
          <p:cNvSpPr txBox="1"/>
          <p:nvPr/>
        </p:nvSpPr>
        <p:spPr>
          <a:xfrm>
            <a:off x="304800" y="6040192"/>
            <a:ext cx="5104327" cy="584775"/>
          </a:xfrm>
          <a:prstGeom prst="rect">
            <a:avLst/>
          </a:prstGeom>
          <a:noFill/>
        </p:spPr>
        <p:txBody>
          <a:bodyPr wrap="square" rtlCol="0">
            <a:spAutoFit/>
          </a:bodyPr>
          <a:lstStyle/>
          <a:p>
            <a:r>
              <a:rPr lang="en-US" dirty="0"/>
              <a:t>Visualizing the slope of a function at a point:</a:t>
            </a:r>
          </a:p>
          <a:p>
            <a:r>
              <a:rPr lang="en-US" sz="1400" dirty="0">
                <a:hlinkClick r:id="rId7"/>
              </a:rPr>
              <a:t>https://www.mathsisfun.com/calculus/slope-function-point.html</a:t>
            </a:r>
            <a:r>
              <a:rPr lang="en-US" sz="1400" dirty="0"/>
              <a:t> </a:t>
            </a:r>
          </a:p>
        </p:txBody>
      </p:sp>
      <mc:AlternateContent xmlns:mc="http://schemas.openxmlformats.org/markup-compatibility/2006" xmlns:a14="http://schemas.microsoft.com/office/drawing/2010/main">
        <mc:Choice Requires="a14">
          <p:sp>
            <p:nvSpPr>
              <p:cNvPr id="8" name="TextBox 7"/>
              <p:cNvSpPr txBox="1"/>
              <p:nvPr/>
            </p:nvSpPr>
            <p:spPr>
              <a:xfrm>
                <a:off x="5601821" y="273724"/>
                <a:ext cx="3163238"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𝑠𝑙𝑜𝑝𝑒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chemeClr val="accent5"/>
                              </a:solidFill>
                              <a:latin typeface="Cambria Math" panose="02040503050406030204" pitchFamily="18" charset="0"/>
                            </a:rPr>
                            <m:t>𝑐h𝑎𝑛𝑔𝑒</m:t>
                          </m:r>
                          <m:r>
                            <a:rPr lang="en-US" b="0" i="1" smtClean="0">
                              <a:solidFill>
                                <a:schemeClr val="accent5"/>
                              </a:solidFill>
                              <a:latin typeface="Cambria Math" panose="02040503050406030204" pitchFamily="18" charset="0"/>
                            </a:rPr>
                            <m:t> </m:t>
                          </m:r>
                          <m:r>
                            <a:rPr lang="en-US" b="0" i="1" smtClean="0">
                              <a:solidFill>
                                <a:schemeClr val="accent5"/>
                              </a:solidFill>
                              <a:latin typeface="Cambria Math" panose="02040503050406030204" pitchFamily="18" charset="0"/>
                            </a:rPr>
                            <m:t>𝑖𝑛</m:t>
                          </m:r>
                          <m:r>
                            <a:rPr lang="en-US" b="0" i="1" smtClean="0">
                              <a:solidFill>
                                <a:schemeClr val="accent5"/>
                              </a:solidFill>
                              <a:latin typeface="Cambria Math" panose="02040503050406030204" pitchFamily="18" charset="0"/>
                            </a:rPr>
                            <m:t> </m:t>
                          </m:r>
                          <m:r>
                            <a:rPr lang="en-US" b="0" i="1" smtClean="0">
                              <a:solidFill>
                                <a:schemeClr val="accent5"/>
                              </a:solidFill>
                              <a:latin typeface="Cambria Math" panose="02040503050406030204" pitchFamily="18" charset="0"/>
                            </a:rPr>
                            <m:t>𝑌</m:t>
                          </m:r>
                        </m:num>
                        <m:den>
                          <m:r>
                            <a:rPr lang="en-US" b="0" i="1" smtClean="0">
                              <a:solidFill>
                                <a:srgbClr val="FF0000"/>
                              </a:solidFill>
                              <a:latin typeface="Cambria Math" panose="02040503050406030204" pitchFamily="18" charset="0"/>
                            </a:rPr>
                            <m:t>𝑐h𝑎𝑛𝑔𝑒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𝑖𝑛</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𝑋</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chemeClr val="accent5"/>
                              </a:solidFill>
                              <a:latin typeface="Cambria Math" panose="02040503050406030204" pitchFamily="18" charset="0"/>
                            </a:rPr>
                            <m:t>3</m:t>
                          </m:r>
                        </m:num>
                        <m:den>
                          <m:r>
                            <a:rPr lang="en-US" b="0" i="1" smtClean="0">
                              <a:solidFill>
                                <a:srgbClr val="FF0000"/>
                              </a:solidFill>
                              <a:latin typeface="Cambria Math" panose="02040503050406030204" pitchFamily="18" charset="0"/>
                            </a:rPr>
                            <m:t>5</m:t>
                          </m:r>
                        </m:den>
                      </m:f>
                      <m:r>
                        <a:rPr lang="en-US" b="0" i="1" smtClean="0">
                          <a:latin typeface="Cambria Math" panose="02040503050406030204" pitchFamily="18" charset="0"/>
                        </a:rPr>
                        <m:t>=0.6</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601821" y="273724"/>
                <a:ext cx="3163238" cy="57451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8089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to derivatives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972065"/>
                <a:ext cx="8765060" cy="3847070"/>
              </a:xfrm>
            </p:spPr>
            <p:txBody>
              <a:bodyPr>
                <a:normAutofit/>
              </a:bodyPr>
              <a:lstStyle/>
              <a:p>
                <a:r>
                  <a:rPr lang="en-US" sz="2400" dirty="0"/>
                  <a:t>Derivatives show how fast some event is changing (the "rate of change“ or slope of a function) at a point.</a:t>
                </a:r>
              </a:p>
              <a:p>
                <a:r>
                  <a:rPr lang="en-US" sz="2400" dirty="0"/>
                  <a:t>To find the derivative of a function y = f(x) we use the slope formula:</a:t>
                </a:r>
              </a:p>
              <a:p>
                <a:pPr lvl="1"/>
                <a14:m>
                  <m:oMath xmlns:m="http://schemas.openxmlformats.org/officeDocument/2006/math">
                    <m:r>
                      <a:rPr lang="en-US" sz="2000" b="0" i="1" smtClean="0">
                        <a:latin typeface="Cambria Math" panose="02040503050406030204" pitchFamily="18" charset="0"/>
                      </a:rPr>
                      <m:t>𝑠𝑙𝑜𝑝𝑒</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𝑓</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𝑐h𝑎𝑛𝑔𝑒</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𝑦</m:t>
                        </m:r>
                      </m:num>
                      <m:den>
                        <m:r>
                          <a:rPr lang="en-US" sz="2000" b="0" i="1" smtClean="0">
                            <a:latin typeface="Cambria Math" panose="02040503050406030204" pitchFamily="18" charset="0"/>
                          </a:rPr>
                          <m:t>𝑐h𝑎𝑛𝑔𝑒</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𝑥</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oMath>
                </a14:m>
                <a:endParaRPr lang="en-US" sz="2000" dirty="0"/>
              </a:p>
              <a:p>
                <a:pPr lvl="1"/>
                <a:r>
                  <a:rPr lang="en-US" sz="2000" dirty="0"/>
                  <a:t>If we shrink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oMath>
                </a14:m>
                <a:r>
                  <a:rPr lang="en-US" sz="2000" dirty="0"/>
                  <a:t>towards zero we get the derivative of </a:t>
                </a:r>
                <a14:m>
                  <m:oMath xmlns:m="http://schemas.openxmlformats.org/officeDocument/2006/math">
                    <m:r>
                      <a:rPr lang="en-US" sz="2000" b="0" i="1" smtClean="0">
                        <a:latin typeface="Cambria Math" panose="02040503050406030204" pitchFamily="18" charset="0"/>
                      </a:rPr>
                      <m:t>𝑓</m:t>
                    </m:r>
                  </m:oMath>
                </a14:m>
                <a:endParaRPr lang="en-US" sz="2000" dirty="0"/>
              </a:p>
              <a:p>
                <a:pPr lvl="1"/>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𝑑𝑥</m:t>
                        </m:r>
                      </m:den>
                    </m:f>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𝑑𝑦</m:t>
                        </m:r>
                      </m:num>
                      <m:den>
                        <m:r>
                          <a:rPr lang="en-US" sz="2000" b="0" i="1" smtClean="0">
                            <a:latin typeface="Cambria Math" panose="02040503050406030204" pitchFamily="18" charset="0"/>
                          </a:rPr>
                          <m:t>𝑑𝑥</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→0</m:t>
                            </m:r>
                          </m:lim>
                        </m:limLow>
                      </m:fName>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𝑑𝑥</m:t>
                            </m:r>
                          </m:e>
                        </m:d>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num>
                      <m:den>
                        <m:r>
                          <a:rPr lang="en-US" sz="2000" b="0" i="1" smtClean="0">
                            <a:latin typeface="Cambria Math" panose="02040503050406030204" pitchFamily="18" charset="0"/>
                          </a:rPr>
                          <m:t>𝑑𝑥</m:t>
                        </m:r>
                      </m:den>
                    </m:f>
                  </m:oMath>
                </a14:m>
                <a:r>
                  <a:rPr lang="en-US"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972065"/>
                <a:ext cx="8765060" cy="3847070"/>
              </a:xfrm>
              <a:blipFill>
                <a:blip r:embed="rId3"/>
                <a:stretch>
                  <a:fillRect l="-904" t="-2215"/>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srcRect l="6265" t="7473" b="3269"/>
          <a:stretch/>
        </p:blipFill>
        <p:spPr>
          <a:xfrm>
            <a:off x="4860323" y="4244413"/>
            <a:ext cx="3904736" cy="2434545"/>
          </a:xfrm>
          <a:prstGeom prst="rect">
            <a:avLst/>
          </a:prstGeom>
        </p:spPr>
      </p:pic>
      <p:pic>
        <p:nvPicPr>
          <p:cNvPr id="1026" name="Picture 2" descr="Image result for Derivatives plot Lim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342" y="4065373"/>
            <a:ext cx="3484217" cy="27926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745525" y="6339016"/>
                <a:ext cx="33938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𝑓</m:t>
                      </m:r>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oMath>
                  </m:oMathPara>
                </a14:m>
                <a:endParaRPr lang="en-US" sz="1200" dirty="0"/>
              </a:p>
            </p:txBody>
          </p:sp>
        </mc:Choice>
        <mc:Fallback xmlns="">
          <p:sp>
            <p:nvSpPr>
              <p:cNvPr id="7" name="TextBox 6"/>
              <p:cNvSpPr txBox="1">
                <a:spLocks noRot="1" noChangeAspect="1" noMove="1" noResize="1" noEditPoints="1" noAdjustHandles="1" noChangeArrowheads="1" noChangeShapeType="1" noTextEdit="1"/>
              </p:cNvSpPr>
              <p:nvPr/>
            </p:nvSpPr>
            <p:spPr>
              <a:xfrm>
                <a:off x="745525" y="6339016"/>
                <a:ext cx="339388" cy="184666"/>
              </a:xfrm>
              <a:prstGeom prst="rect">
                <a:avLst/>
              </a:prstGeom>
              <a:blipFill>
                <a:blip r:embed="rId6"/>
                <a:stretch>
                  <a:fillRect l="-16071" t="-6667" r="-16071" b="-36667"/>
                </a:stretch>
              </a:blipFill>
            </p:spPr>
            <p:txBody>
              <a:bodyPr/>
              <a:lstStyle/>
              <a:p>
                <a:r>
                  <a:rPr lang="en-US">
                    <a:noFill/>
                  </a:rPr>
                  <a:t> </a:t>
                </a:r>
              </a:p>
            </p:txBody>
          </p:sp>
        </mc:Fallback>
      </mc:AlternateContent>
    </p:spTree>
    <p:extLst>
      <p:ext uri="{BB962C8B-B14F-4D97-AF65-F5344CB8AC3E}">
        <p14:creationId xmlns:p14="http://schemas.microsoft.com/office/powerpoint/2010/main" val="3226017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2 popular methods to calculate the derivative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7179" y="972065"/>
                <a:ext cx="8377880" cy="5092576"/>
              </a:xfrm>
            </p:spPr>
            <p:txBody>
              <a:bodyPr>
                <a:noAutofit/>
              </a:bodyPr>
              <a:lstStyle/>
              <a:p>
                <a:r>
                  <a:rPr lang="en-US" sz="2400" b="1" dirty="0">
                    <a:latin typeface="+mj-lt"/>
                  </a:rPr>
                  <a:t>Numerical differentiation</a:t>
                </a:r>
                <a:r>
                  <a:rPr lang="en-US" sz="2400" dirty="0">
                    <a:latin typeface="+mj-lt"/>
                  </a:rPr>
                  <a:t> relies on the definition of the derivative: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lim</m:t>
                            </m:r>
                          </m:e>
                          <m:lim>
                            <m:r>
                              <a:rPr lang="en-US" sz="2400" b="0" i="1" smtClean="0">
                                <a:latin typeface="Cambria Math" panose="02040503050406030204" pitchFamily="18" charset="0"/>
                              </a:rPr>
                              <m:t>h</m:t>
                            </m:r>
                            <m:r>
                              <a:rPr lang="en-US" sz="2400" b="0" i="1" smtClean="0">
                                <a:latin typeface="Cambria Math" panose="02040503050406030204" pitchFamily="18" charset="0"/>
                                <a:ea typeface="Cambria Math" panose="02040503050406030204" pitchFamily="18" charset="0"/>
                              </a:rPr>
                              <m:t>→0</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num>
                          <m:den>
                            <m:r>
                              <a:rPr lang="en-US" sz="2400" b="0" i="1" smtClean="0">
                                <a:latin typeface="Cambria Math" panose="02040503050406030204" pitchFamily="18" charset="0"/>
                              </a:rPr>
                              <m:t>h</m:t>
                            </m:r>
                          </m:den>
                        </m:f>
                      </m:e>
                    </m:func>
                  </m:oMath>
                </a14:m>
                <a:r>
                  <a:rPr lang="en-US" sz="2400" dirty="0">
                    <a:latin typeface="+mj-lt"/>
                  </a:rPr>
                  <a:t> where you put a very small </a:t>
                </a:r>
                <a14:m>
                  <m:oMath xmlns:m="http://schemas.openxmlformats.org/officeDocument/2006/math">
                    <m:r>
                      <a:rPr lang="en-US" sz="2400" b="0" i="1" smtClean="0">
                        <a:latin typeface="Cambria Math" panose="02040503050406030204" pitchFamily="18" charset="0"/>
                      </a:rPr>
                      <m:t>h</m:t>
                    </m:r>
                  </m:oMath>
                </a14:m>
                <a:r>
                  <a:rPr lang="en-US" sz="2400" dirty="0">
                    <a:latin typeface="+mj-lt"/>
                  </a:rPr>
                  <a:t> and evaluate the function in two places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h</m:t>
                        </m:r>
                      </m:e>
                    </m:d>
                  </m:oMath>
                </a14:m>
                <a:r>
                  <a:rPr lang="en-US" sz="2400" dirty="0">
                    <a:latin typeface="+mj-lt"/>
                  </a:rPr>
                  <a:t> and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oMath>
                </a14:m>
                <a:r>
                  <a:rPr lang="en-US" sz="2400" dirty="0">
                    <a:latin typeface="+mj-lt"/>
                  </a:rPr>
                  <a:t> to get an approximation to the derivative. This way of calculating a derivative is suitable mostly if you do not know your function and can only sample it. It also requires a lot of computation for a high dimensional function. </a:t>
                </a:r>
              </a:p>
              <a:p>
                <a:endParaRPr lang="en-US" sz="2400" dirty="0">
                  <a:latin typeface="+mj-lt"/>
                </a:endParaRPr>
              </a:p>
              <a:p>
                <a:endParaRPr lang="en-US" sz="2400" dirty="0">
                  <a:latin typeface="+mj-lt"/>
                </a:endParaRPr>
              </a:p>
              <a:p>
                <a:r>
                  <a:rPr lang="en-US" sz="2400" b="1" dirty="0">
                    <a:latin typeface="+mj-lt"/>
                  </a:rPr>
                  <a:t>Symbolic/Analytical differentiation </a:t>
                </a:r>
                <a:r>
                  <a:rPr lang="en-US" sz="2400" dirty="0">
                    <a:latin typeface="+mj-lt"/>
                  </a:rPr>
                  <a:t>uses derivative rules (product rule, chain rule) to obtain the derivative</a:t>
                </a:r>
              </a:p>
              <a:p>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7179" y="972065"/>
                <a:ext cx="8377880" cy="5092576"/>
              </a:xfrm>
              <a:blipFill>
                <a:blip r:embed="rId3"/>
                <a:stretch>
                  <a:fillRect l="-1019" t="-1675" r="-174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370014" y="5510642"/>
                <a:ext cx="441221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=6</m:t>
                      </m:r>
                      <m:r>
                        <a:rPr lang="en-US" i="1">
                          <a:latin typeface="Cambria Math" panose="02040503050406030204" pitchFamily="18" charset="0"/>
                        </a:rPr>
                        <m:t>𝑥</m:t>
                      </m:r>
                    </m:oMath>
                  </m:oMathPara>
                </a14:m>
                <a:endParaRPr lang="en-US" dirty="0"/>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370014" y="5510642"/>
                <a:ext cx="4412210" cy="553998"/>
              </a:xfrm>
              <a:prstGeom prst="rect">
                <a:avLst/>
              </a:prstGeom>
              <a:blipFill>
                <a:blip r:embed="rId4"/>
                <a:stretch>
                  <a:fillRect t="-4396"/>
                </a:stretch>
              </a:blipFill>
            </p:spPr>
            <p:txBody>
              <a:bodyPr/>
              <a:lstStyle/>
              <a:p>
                <a:r>
                  <a:rPr lang="en-US">
                    <a:noFill/>
                  </a:rPr>
                  <a:t> </a:t>
                </a:r>
              </a:p>
            </p:txBody>
          </p:sp>
        </mc:Fallback>
      </mc:AlternateContent>
    </p:spTree>
    <p:extLst>
      <p:ext uri="{BB962C8B-B14F-4D97-AF65-F5344CB8AC3E}">
        <p14:creationId xmlns:p14="http://schemas.microsoft.com/office/powerpoint/2010/main" val="8397694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19E6B9A30AEE4596B9377FBCE2DE87" ma:contentTypeVersion="9" ma:contentTypeDescription="Create a new document." ma:contentTypeScope="" ma:versionID="ad5e9ad37b5966742a6cf8522b18a8e5">
  <xsd:schema xmlns:xsd="http://www.w3.org/2001/XMLSchema" xmlns:xs="http://www.w3.org/2001/XMLSchema" xmlns:p="http://schemas.microsoft.com/office/2006/metadata/properties" xmlns:ns2="4ead3e30-d430-4bd6-8c58-30b78065e881" targetNamespace="http://schemas.microsoft.com/office/2006/metadata/properties" ma:root="true" ma:fieldsID="3d251f17593b1cdc738a49d609308049" ns2:_="">
    <xsd:import namespace="4ead3e30-d430-4bd6-8c58-30b78065e88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ad3e30-d430-4bd6-8c58-30b78065e8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6F7C55-90C2-4AE9-A50A-5C51582A146E}"/>
</file>

<file path=customXml/itemProps2.xml><?xml version="1.0" encoding="utf-8"?>
<ds:datastoreItem xmlns:ds="http://schemas.openxmlformats.org/officeDocument/2006/customXml" ds:itemID="{F3686842-6337-40E8-8019-7F50779B3999}"/>
</file>

<file path=customXml/itemProps3.xml><?xml version="1.0" encoding="utf-8"?>
<ds:datastoreItem xmlns:ds="http://schemas.openxmlformats.org/officeDocument/2006/customXml" ds:itemID="{5E01BAE9-AD42-4ACF-B54B-D93C06FEB54D}"/>
</file>

<file path=docProps/app.xml><?xml version="1.0" encoding="utf-8"?>
<Properties xmlns="http://schemas.openxmlformats.org/officeDocument/2006/extended-properties" xmlns:vt="http://schemas.openxmlformats.org/officeDocument/2006/docPropsVTypes">
  <Template>Office Theme</Template>
  <TotalTime>2943</TotalTime>
  <Words>2567</Words>
  <Application>Microsoft Office PowerPoint</Application>
  <PresentationFormat>On-screen Show (4:3)</PresentationFormat>
  <Paragraphs>257</Paragraphs>
  <Slides>27</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Cambria Math</vt:lpstr>
      <vt:lpstr>Courier New</vt:lpstr>
      <vt:lpstr>Wingdings</vt:lpstr>
      <vt:lpstr>Office Theme</vt:lpstr>
      <vt:lpstr>Differential calculus</vt:lpstr>
      <vt:lpstr>Computational modeling</vt:lpstr>
      <vt:lpstr>Overview </vt:lpstr>
      <vt:lpstr>Polynomial functions: y=f(x)</vt:lpstr>
      <vt:lpstr>Finding the roots/solutions of a polynomial function</vt:lpstr>
      <vt:lpstr>Domain and range of a function</vt:lpstr>
      <vt:lpstr>Slope </vt:lpstr>
      <vt:lpstr>Introduction to derivatives</vt:lpstr>
      <vt:lpstr>2 popular methods to calculate the derivative</vt:lpstr>
      <vt:lpstr>Numerically Calculating the derivative of f(x)=x^2</vt:lpstr>
      <vt:lpstr>Derivative rules for symbolic differentiation</vt:lpstr>
      <vt:lpstr>What does f^′ (x)=d/dx x^2=2x mean?</vt:lpstr>
      <vt:lpstr>Second derivative</vt:lpstr>
      <vt:lpstr>An analogy of derivatives to physical phenomena: Displacement, velocity and acceleration</vt:lpstr>
      <vt:lpstr>Visualization of a derivative</vt:lpstr>
      <vt:lpstr>Finding Maxima and Minima using Derivatives</vt:lpstr>
      <vt:lpstr>How Do We Know it is a Maximum (or Minimum)?</vt:lpstr>
      <vt:lpstr>Second Derivative Test visualization</vt:lpstr>
      <vt:lpstr>Finding maximum and minimum of a function using the derivatives</vt:lpstr>
      <vt:lpstr>Modeling algorithms for computational simulations</vt:lpstr>
      <vt:lpstr>Differential equations introduction</vt:lpstr>
      <vt:lpstr>Why are differential equations useful?</vt:lpstr>
      <vt:lpstr>What to do with differential equations?</vt:lpstr>
      <vt:lpstr>Solving differential equations (optional)</vt:lpstr>
      <vt:lpstr>PowerPoint Presentation</vt:lpstr>
      <vt:lpstr>Adding complexity to our models</vt:lpstr>
      <vt:lpstr>Adding complexity to the models/simulations</vt:lpstr>
    </vt:vector>
  </TitlesOfParts>
  <Company>Otago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dc:title>
  <dc:creator>David Rozado</dc:creator>
  <cp:lastModifiedBy>David Rozado</cp:lastModifiedBy>
  <cp:revision>140</cp:revision>
  <dcterms:created xsi:type="dcterms:W3CDTF">2018-02-15T01:02:05Z</dcterms:created>
  <dcterms:modified xsi:type="dcterms:W3CDTF">2020-07-23T22:59:47Z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0x0101006619E6B9A30AEE4596B9377FBCE2DE87</vt:lpwstr>
  </property>
</Properties>
</file>